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A442AB4-0D1A-4A54-BE9D-0AA8B7795B93}" type="datetimeFigureOut">
              <a:rPr lang="en-US" smtClean="0"/>
              <a:t>5/7/2018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C8BC2DEE-047E-41FA-A7DD-D5BE97CF17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42AB4-0D1A-4A54-BE9D-0AA8B7795B9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2DEE-047E-41FA-A7DD-D5BE97CF17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42AB4-0D1A-4A54-BE9D-0AA8B7795B9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2DEE-047E-41FA-A7DD-D5BE97CF17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42AB4-0D1A-4A54-BE9D-0AA8B7795B9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2DEE-047E-41FA-A7DD-D5BE97CF1754}"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442AB4-0D1A-4A54-BE9D-0AA8B7795B9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2DEE-047E-41FA-A7DD-D5BE97CF175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A442AB4-0D1A-4A54-BE9D-0AA8B7795B9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C2DEE-047E-41FA-A7DD-D5BE97CF1754}"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442AB4-0D1A-4A54-BE9D-0AA8B7795B93}"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C2DEE-047E-41FA-A7DD-D5BE97CF17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42AB4-0D1A-4A54-BE9D-0AA8B7795B93}"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C2DEE-047E-41FA-A7DD-D5BE97CF175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442AB4-0D1A-4A54-BE9D-0AA8B7795B9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C2DEE-047E-41FA-A7DD-D5BE97CF17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42AB4-0D1A-4A54-BE9D-0AA8B7795B9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C2DEE-047E-41FA-A7DD-D5BE97CF1754}"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42AB4-0D1A-4A54-BE9D-0AA8B7795B9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C2DEE-047E-41FA-A7DD-D5BE97CF17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A442AB4-0D1A-4A54-BE9D-0AA8B7795B93}" type="datetimeFigureOut">
              <a:rPr lang="en-US" smtClean="0"/>
              <a:t>5/7/2018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8BC2DEE-047E-41FA-A7DD-D5BE97CF17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upload.wikimedia.org/wikipedia/commons/c/c2/Birth-of-a-nation-poster-color.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Movies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66589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and Culture</a:t>
            </a:r>
            <a:endParaRPr lang="en-US" dirty="0"/>
          </a:p>
        </p:txBody>
      </p:sp>
      <p:sp>
        <p:nvSpPr>
          <p:cNvPr id="3" name="Content Placeholder 2"/>
          <p:cNvSpPr>
            <a:spLocks noGrp="1"/>
          </p:cNvSpPr>
          <p:nvPr>
            <p:ph idx="1"/>
          </p:nvPr>
        </p:nvSpPr>
        <p:spPr/>
        <p:txBody>
          <a:bodyPr/>
          <a:lstStyle/>
          <a:p>
            <a:r>
              <a:rPr lang="en-US" i="1" dirty="0"/>
              <a:t>Adam's Rib</a:t>
            </a:r>
            <a:r>
              <a:rPr lang="en-US" dirty="0"/>
              <a:t> (1949): This film portrayed a husband-and-wife team of lawyers and was greatly ahead of its time in challenging traditional female roles.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33800"/>
            <a:ext cx="2419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534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&amp; Culture</a:t>
            </a:r>
            <a:endParaRPr lang="en-US" dirty="0"/>
          </a:p>
        </p:txBody>
      </p:sp>
      <p:sp>
        <p:nvSpPr>
          <p:cNvPr id="3" name="Content Placeholder 2"/>
          <p:cNvSpPr>
            <a:spLocks noGrp="1"/>
          </p:cNvSpPr>
          <p:nvPr>
            <p:ph idx="1"/>
          </p:nvPr>
        </p:nvSpPr>
        <p:spPr/>
        <p:txBody>
          <a:bodyPr/>
          <a:lstStyle/>
          <a:p>
            <a:r>
              <a:rPr lang="en-US" i="1" dirty="0"/>
              <a:t>Rebel Without a Cause</a:t>
            </a:r>
            <a:r>
              <a:rPr lang="en-US" dirty="0"/>
              <a:t> (1955): Portrayed alienated, rebellious young people in an era when young people were strongly encouraged to conform to conservative societal norms.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407391"/>
            <a:ext cx="18192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555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&amp; Culture</a:t>
            </a:r>
            <a:endParaRPr lang="en-US" dirty="0"/>
          </a:p>
        </p:txBody>
      </p:sp>
      <p:sp>
        <p:nvSpPr>
          <p:cNvPr id="3" name="Content Placeholder 2"/>
          <p:cNvSpPr>
            <a:spLocks noGrp="1"/>
          </p:cNvSpPr>
          <p:nvPr>
            <p:ph idx="1"/>
          </p:nvPr>
        </p:nvSpPr>
        <p:spPr/>
        <p:txBody>
          <a:bodyPr/>
          <a:lstStyle/>
          <a:p>
            <a:r>
              <a:rPr lang="en-US" i="1" dirty="0"/>
              <a:t>A Raisin in the Sun</a:t>
            </a:r>
            <a:r>
              <a:rPr lang="en-US" dirty="0"/>
              <a:t> (1961): During the heart of the Civil Rights movement, this films portrayed racism as experienced by an African-American family.</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429000"/>
            <a:ext cx="16287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219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&amp; Culture</a:t>
            </a:r>
            <a:endParaRPr lang="en-US" dirty="0"/>
          </a:p>
        </p:txBody>
      </p:sp>
      <p:sp>
        <p:nvSpPr>
          <p:cNvPr id="3" name="Content Placeholder 2"/>
          <p:cNvSpPr>
            <a:spLocks noGrp="1"/>
          </p:cNvSpPr>
          <p:nvPr>
            <p:ph idx="1"/>
          </p:nvPr>
        </p:nvSpPr>
        <p:spPr/>
        <p:txBody>
          <a:bodyPr/>
          <a:lstStyle/>
          <a:p>
            <a:r>
              <a:rPr lang="en-US" i="1" dirty="0"/>
              <a:t>To Kill a Mockingbird</a:t>
            </a:r>
            <a:r>
              <a:rPr lang="en-US" dirty="0"/>
              <a:t> (1961): In the heart of the Civil Rights movement, this film portrays a white lawyer who defends a wrongly-accused African-American man, and makes a statement about racism in a small town.</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86200"/>
            <a:ext cx="18478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02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&amp; Culture</a:t>
            </a:r>
            <a:endParaRPr lang="en-US" dirty="0"/>
          </a:p>
        </p:txBody>
      </p:sp>
      <p:sp>
        <p:nvSpPr>
          <p:cNvPr id="3" name="Content Placeholder 2"/>
          <p:cNvSpPr>
            <a:spLocks noGrp="1"/>
          </p:cNvSpPr>
          <p:nvPr>
            <p:ph idx="1"/>
          </p:nvPr>
        </p:nvSpPr>
        <p:spPr/>
        <p:txBody>
          <a:bodyPr/>
          <a:lstStyle/>
          <a:p>
            <a:r>
              <a:rPr lang="en-US" i="1" dirty="0"/>
              <a:t>Dr. Strangelove, or How I Learned to Stop Worrying and Love the Bomb</a:t>
            </a:r>
            <a:r>
              <a:rPr lang="en-US" dirty="0"/>
              <a:t> (1964): A farcical comedy that makes fun of the Cold War and nuclear proliferation.</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52800"/>
            <a:ext cx="1676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729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&amp; Culture</a:t>
            </a:r>
            <a:endParaRPr lang="en-US" dirty="0"/>
          </a:p>
        </p:txBody>
      </p:sp>
      <p:sp>
        <p:nvSpPr>
          <p:cNvPr id="3" name="Content Placeholder 2"/>
          <p:cNvSpPr>
            <a:spLocks noGrp="1"/>
          </p:cNvSpPr>
          <p:nvPr>
            <p:ph idx="1"/>
          </p:nvPr>
        </p:nvSpPr>
        <p:spPr/>
        <p:txBody>
          <a:bodyPr/>
          <a:lstStyle/>
          <a:p>
            <a:r>
              <a:rPr lang="en-US" i="1" dirty="0"/>
              <a:t>Guess Who's Coming to Dinner</a:t>
            </a:r>
            <a:r>
              <a:rPr lang="en-US" dirty="0"/>
              <a:t> (1967): Portrayed a relationship between a young white woman and the black man she wants to marry, much to the shock of both sets of parents. Interracial marriage was still taboo at this time.</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244" y="3962400"/>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03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&amp; Culture</a:t>
            </a:r>
            <a:endParaRPr lang="en-US" dirty="0"/>
          </a:p>
        </p:txBody>
      </p:sp>
      <p:sp>
        <p:nvSpPr>
          <p:cNvPr id="3" name="Content Placeholder 2"/>
          <p:cNvSpPr>
            <a:spLocks noGrp="1"/>
          </p:cNvSpPr>
          <p:nvPr>
            <p:ph idx="1"/>
          </p:nvPr>
        </p:nvSpPr>
        <p:spPr/>
        <p:txBody>
          <a:bodyPr/>
          <a:lstStyle/>
          <a:p>
            <a:r>
              <a:rPr lang="en-US" i="1" dirty="0" err="1"/>
              <a:t>Stepford</a:t>
            </a:r>
            <a:r>
              <a:rPr lang="en-US" i="1" dirty="0"/>
              <a:t> Wives</a:t>
            </a:r>
            <a:r>
              <a:rPr lang="en-US" dirty="0"/>
              <a:t> (1975): Portrayed housewives that were scientifically modified by their husbands to be "perfect" wives. In the heart of the women's liberation movement, this film challenged traditional female roles</a:t>
            </a:r>
            <a:r>
              <a:rPr lang="en-US" dirty="0" smtClean="0"/>
              <a: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10000"/>
            <a:ext cx="18573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734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&amp; Culture</a:t>
            </a:r>
            <a:endParaRPr lang="en-US" dirty="0"/>
          </a:p>
        </p:txBody>
      </p:sp>
      <p:sp>
        <p:nvSpPr>
          <p:cNvPr id="3" name="Content Placeholder 2"/>
          <p:cNvSpPr>
            <a:spLocks noGrp="1"/>
          </p:cNvSpPr>
          <p:nvPr>
            <p:ph idx="1"/>
          </p:nvPr>
        </p:nvSpPr>
        <p:spPr/>
        <p:txBody>
          <a:bodyPr/>
          <a:lstStyle/>
          <a:p>
            <a:r>
              <a:rPr lang="en-US" i="1" dirty="0"/>
              <a:t>American Beauty</a:t>
            </a:r>
            <a:r>
              <a:rPr lang="en-US" dirty="0"/>
              <a:t> (1999): Through the story of an unhappy suburban family, this film portrays the American dream of idyllic suburbia as an illusion.</a:t>
            </a:r>
          </a:p>
          <a:p>
            <a:endParaRPr lang="en-US" dirty="0"/>
          </a:p>
        </p:txBody>
      </p:sp>
      <p:pic>
        <p:nvPicPr>
          <p:cNvPr id="4" name="Picture 3"/>
          <p:cNvPicPr>
            <a:picLocks noChangeAspect="1"/>
          </p:cNvPicPr>
          <p:nvPr/>
        </p:nvPicPr>
        <p:blipFill>
          <a:blip r:embed="rId2"/>
          <a:stretch>
            <a:fillRect/>
          </a:stretch>
        </p:blipFill>
        <p:spPr>
          <a:xfrm>
            <a:off x="5791200" y="3505200"/>
            <a:ext cx="1800225" cy="2543175"/>
          </a:xfrm>
          <a:prstGeom prst="rect">
            <a:avLst/>
          </a:prstGeom>
        </p:spPr>
      </p:pic>
    </p:spTree>
    <p:extLst>
      <p:ext uri="{BB962C8B-B14F-4D97-AF65-F5344CB8AC3E}">
        <p14:creationId xmlns:p14="http://schemas.microsoft.com/office/powerpoint/2010/main" val="2164334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 Blockbusters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a:t>From the days of </a:t>
            </a:r>
            <a:r>
              <a:rPr lang="en-US" i="1" dirty="0"/>
              <a:t>The Birth of a Nation</a:t>
            </a:r>
            <a:r>
              <a:rPr lang="en-US" dirty="0"/>
              <a:t>, Americans have been transfixed by expensive, epic films that took thousands or millions of dollars to make. However, as Americans increasingly turned away from Hollywood films in favor of television, the Internet, and other media, Hollywood has fought to retain audiences with mega-productions known as </a:t>
            </a:r>
            <a:r>
              <a:rPr lang="en-US" b="1" i="1" dirty="0"/>
              <a:t>blockbusters</a:t>
            </a:r>
            <a:r>
              <a:rPr lang="en-US" dirty="0"/>
              <a:t>, or films that take a great deal of money to make and often contain grand, adventurous stories and special effects. Usually blockbusters come out during summer months.</a:t>
            </a:r>
          </a:p>
        </p:txBody>
      </p:sp>
    </p:spTree>
    <p:extLst>
      <p:ext uri="{BB962C8B-B14F-4D97-AF65-F5344CB8AC3E}">
        <p14:creationId xmlns:p14="http://schemas.microsoft.com/office/powerpoint/2010/main" val="1361402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Code</a:t>
            </a:r>
            <a:endParaRPr lang="en-US" dirty="0"/>
          </a:p>
        </p:txBody>
      </p:sp>
      <p:sp>
        <p:nvSpPr>
          <p:cNvPr id="3" name="Content Placeholder 2"/>
          <p:cNvSpPr>
            <a:spLocks noGrp="1"/>
          </p:cNvSpPr>
          <p:nvPr>
            <p:ph idx="1"/>
          </p:nvPr>
        </p:nvSpPr>
        <p:spPr/>
        <p:txBody>
          <a:bodyPr>
            <a:normAutofit fontScale="92500" lnSpcReduction="20000"/>
          </a:bodyPr>
          <a:lstStyle/>
          <a:p>
            <a:r>
              <a:rPr lang="en-US" dirty="0"/>
              <a:t>Some rules of the Production Code included:</a:t>
            </a:r>
          </a:p>
          <a:p>
            <a:r>
              <a:rPr lang="en-US" dirty="0"/>
              <a:t>Criminals needed to be punished in some way</a:t>
            </a:r>
          </a:p>
          <a:p>
            <a:r>
              <a:rPr lang="en-US" dirty="0"/>
              <a:t>No representation of "miscegenation," or relation between people of different races</a:t>
            </a:r>
          </a:p>
          <a:p>
            <a:r>
              <a:rPr lang="en-US" dirty="0"/>
              <a:t>No depiction of illegal drugs, and only limited representation of alcohol was allowed</a:t>
            </a:r>
          </a:p>
          <a:p>
            <a:r>
              <a:rPr lang="en-US" dirty="0"/>
              <a:t>No "offensive language"</a:t>
            </a:r>
          </a:p>
          <a:p>
            <a:r>
              <a:rPr lang="en-US" dirty="0"/>
              <a:t>Authority figures must be treated with respect</a:t>
            </a:r>
          </a:p>
          <a:p>
            <a:endParaRPr lang="en-US" dirty="0"/>
          </a:p>
        </p:txBody>
      </p:sp>
    </p:spTree>
    <p:extLst>
      <p:ext uri="{BB962C8B-B14F-4D97-AF65-F5344CB8AC3E}">
        <p14:creationId xmlns:p14="http://schemas.microsoft.com/office/powerpoint/2010/main" val="3035654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2400" dirty="0"/>
              <a:t>Discuss the history of movies in the United States</a:t>
            </a:r>
          </a:p>
          <a:p>
            <a:r>
              <a:rPr lang="en-US" sz="2400" dirty="0"/>
              <a:t>Define the movie ratings system</a:t>
            </a:r>
          </a:p>
          <a:p>
            <a:endParaRPr lang="en-US" dirty="0"/>
          </a:p>
        </p:txBody>
      </p:sp>
    </p:spTree>
    <p:extLst>
      <p:ext uri="{BB962C8B-B14F-4D97-AF65-F5344CB8AC3E}">
        <p14:creationId xmlns:p14="http://schemas.microsoft.com/office/powerpoint/2010/main" val="600199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Code</a:t>
            </a:r>
            <a:endParaRPr lang="en-US" dirty="0"/>
          </a:p>
        </p:txBody>
      </p:sp>
      <p:sp>
        <p:nvSpPr>
          <p:cNvPr id="3" name="Content Placeholder 2"/>
          <p:cNvSpPr>
            <a:spLocks noGrp="1"/>
          </p:cNvSpPr>
          <p:nvPr>
            <p:ph idx="1"/>
          </p:nvPr>
        </p:nvSpPr>
        <p:spPr/>
        <p:txBody>
          <a:bodyPr>
            <a:normAutofit lnSpcReduction="10000"/>
          </a:bodyPr>
          <a:lstStyle/>
          <a:p>
            <a:r>
              <a:rPr lang="en-US" dirty="0"/>
              <a:t>Religion had to be portrayed in a positive light, and religious officials could not be portrayed as villains</a:t>
            </a:r>
          </a:p>
          <a:p>
            <a:r>
              <a:rPr lang="en-US" dirty="0"/>
              <a:t>"Scenes of passions" could be used only sparingly and were governed by specific rules; for example, a man and woman could not both be seen in a bed together</a:t>
            </a:r>
          </a:p>
          <a:p>
            <a:r>
              <a:rPr lang="en-US" dirty="0"/>
              <a:t>Murder and other crimes could not be depicted brutally</a:t>
            </a:r>
          </a:p>
          <a:p>
            <a:r>
              <a:rPr lang="en-US" dirty="0"/>
              <a:t>The American flag must be treated with respect</a:t>
            </a:r>
          </a:p>
          <a:p>
            <a:endParaRPr lang="en-US" dirty="0"/>
          </a:p>
        </p:txBody>
      </p:sp>
    </p:spTree>
    <p:extLst>
      <p:ext uri="{BB962C8B-B14F-4D97-AF65-F5344CB8AC3E}">
        <p14:creationId xmlns:p14="http://schemas.microsoft.com/office/powerpoint/2010/main" val="3299725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MPAA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Rated </a:t>
            </a:r>
            <a:r>
              <a:rPr lang="en-US" dirty="0"/>
              <a:t>G: Appropriate for all ages</a:t>
            </a:r>
          </a:p>
          <a:p>
            <a:r>
              <a:rPr lang="en-US" dirty="0" smtClean="0"/>
              <a:t>Rated </a:t>
            </a:r>
            <a:r>
              <a:rPr lang="en-US" dirty="0"/>
              <a:t>PG: Parental guidance suggested; some material may not be appropriate for children</a:t>
            </a:r>
          </a:p>
          <a:p>
            <a:r>
              <a:rPr lang="en-US" dirty="0"/>
              <a:t>Rated PG-13: Parent strongly cautioned that some material may be inappropriate for children under 13</a:t>
            </a:r>
          </a:p>
          <a:p>
            <a:r>
              <a:rPr lang="en-US" dirty="0"/>
              <a:t>Rated R: Restricted; no admission for anyone under the age of 17 without a parent or guardian present</a:t>
            </a:r>
          </a:p>
          <a:p>
            <a:r>
              <a:rPr lang="en-US" dirty="0"/>
              <a:t>Rated NC-17: No one under 17 admitted</a:t>
            </a:r>
          </a:p>
          <a:p>
            <a:endParaRPr lang="en-US" dirty="0"/>
          </a:p>
        </p:txBody>
      </p:sp>
    </p:spTree>
    <p:extLst>
      <p:ext uri="{BB962C8B-B14F-4D97-AF65-F5344CB8AC3E}">
        <p14:creationId xmlns:p14="http://schemas.microsoft.com/office/powerpoint/2010/main" val="1884394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Regulating</a:t>
            </a:r>
            <a:endParaRPr lang="en-US" dirty="0"/>
          </a:p>
        </p:txBody>
      </p:sp>
      <p:sp>
        <p:nvSpPr>
          <p:cNvPr id="3" name="Content Placeholder 2"/>
          <p:cNvSpPr>
            <a:spLocks noGrp="1"/>
          </p:cNvSpPr>
          <p:nvPr>
            <p:ph idx="1"/>
          </p:nvPr>
        </p:nvSpPr>
        <p:spPr/>
        <p:txBody>
          <a:bodyPr/>
          <a:lstStyle/>
          <a:p>
            <a:r>
              <a:rPr lang="en-US" dirty="0"/>
              <a:t>Because the MPAA is essentially a self-regulating body of the motion picture industry, it is not law. Therefore, movie theaters and rental stores sometimes don't enforce the ratings system.</a:t>
            </a:r>
          </a:p>
        </p:txBody>
      </p:sp>
    </p:spTree>
    <p:extLst>
      <p:ext uri="{BB962C8B-B14F-4D97-AF65-F5344CB8AC3E}">
        <p14:creationId xmlns:p14="http://schemas.microsoft.com/office/powerpoint/2010/main" val="3345340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r>
              <a:rPr lang="en-US" dirty="0" smtClean="0"/>
              <a:t>Attendance at movie theaters declined in the 1950’s due to the:</a:t>
            </a:r>
          </a:p>
          <a:p>
            <a:pPr marL="857250" lvl="1" indent="-342900">
              <a:buFont typeface="+mj-lt"/>
              <a:buAutoNum type="arabicPeriod"/>
            </a:pPr>
            <a:r>
              <a:rPr lang="en-US" dirty="0" smtClean="0"/>
              <a:t>Depressed economy</a:t>
            </a:r>
          </a:p>
          <a:p>
            <a:pPr marL="857250" lvl="1" indent="-342900">
              <a:buFont typeface="+mj-lt"/>
              <a:buAutoNum type="arabicPeriod"/>
            </a:pPr>
            <a:r>
              <a:rPr lang="en-US" dirty="0" smtClean="0"/>
              <a:t>Popularity of TV</a:t>
            </a:r>
          </a:p>
          <a:p>
            <a:pPr marL="857250" lvl="1" indent="-342900">
              <a:buFont typeface="+mj-lt"/>
              <a:buAutoNum type="arabicPeriod"/>
            </a:pPr>
            <a:r>
              <a:rPr lang="en-US" dirty="0" smtClean="0"/>
              <a:t>High price of movie tickets</a:t>
            </a:r>
          </a:p>
          <a:p>
            <a:pPr marL="857250" lvl="1" indent="-342900">
              <a:buFont typeface="+mj-lt"/>
              <a:buAutoNum type="arabicPeriod"/>
            </a:pPr>
            <a:r>
              <a:rPr lang="en-US" dirty="0" smtClean="0"/>
              <a:t>Enforcement of the production code</a:t>
            </a:r>
          </a:p>
          <a:p>
            <a:pPr lvl="1"/>
            <a:endParaRPr lang="en-US" dirty="0"/>
          </a:p>
        </p:txBody>
      </p:sp>
    </p:spTree>
    <p:extLst>
      <p:ext uri="{BB962C8B-B14F-4D97-AF65-F5344CB8AC3E}">
        <p14:creationId xmlns:p14="http://schemas.microsoft.com/office/powerpoint/2010/main" val="3477558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r>
              <a:rPr lang="en-US" dirty="0" smtClean="0"/>
              <a:t>Attendance at movie theaters declined in the 1950’s due to the:</a:t>
            </a:r>
          </a:p>
          <a:p>
            <a:pPr marL="857250" lvl="1" indent="-342900">
              <a:buFont typeface="+mj-lt"/>
              <a:buAutoNum type="arabicPeriod"/>
            </a:pPr>
            <a:r>
              <a:rPr lang="en-US" dirty="0" smtClean="0"/>
              <a:t>Depressed economy</a:t>
            </a:r>
          </a:p>
          <a:p>
            <a:pPr marL="857250" lvl="1" indent="-342900">
              <a:buFont typeface="+mj-lt"/>
              <a:buAutoNum type="arabicPeriod"/>
            </a:pPr>
            <a:r>
              <a:rPr lang="en-US" dirty="0" smtClean="0">
                <a:solidFill>
                  <a:srgbClr val="FF0000"/>
                </a:solidFill>
              </a:rPr>
              <a:t>Popularity of TV</a:t>
            </a:r>
          </a:p>
          <a:p>
            <a:pPr marL="857250" lvl="1" indent="-342900">
              <a:buFont typeface="+mj-lt"/>
              <a:buAutoNum type="arabicPeriod"/>
            </a:pPr>
            <a:r>
              <a:rPr lang="en-US" dirty="0" smtClean="0"/>
              <a:t>High price of movie tickets</a:t>
            </a:r>
          </a:p>
          <a:p>
            <a:pPr marL="857250" lvl="1" indent="-342900">
              <a:buFont typeface="+mj-lt"/>
              <a:buAutoNum type="arabicPeriod"/>
            </a:pPr>
            <a:r>
              <a:rPr lang="en-US" dirty="0" smtClean="0"/>
              <a:t>Enforcement of the production code</a:t>
            </a:r>
          </a:p>
          <a:p>
            <a:pPr lvl="1"/>
            <a:endParaRPr lang="en-US" dirty="0"/>
          </a:p>
        </p:txBody>
      </p:sp>
    </p:spTree>
    <p:extLst>
      <p:ext uri="{BB962C8B-B14F-4D97-AF65-F5344CB8AC3E}">
        <p14:creationId xmlns:p14="http://schemas.microsoft.com/office/powerpoint/2010/main" val="3719790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729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Brief History</a:t>
            </a:r>
            <a:endParaRPr lang="en-US" dirty="0"/>
          </a:p>
        </p:txBody>
      </p:sp>
      <p:sp>
        <p:nvSpPr>
          <p:cNvPr id="3" name="Content Placeholder 2"/>
          <p:cNvSpPr>
            <a:spLocks noGrp="1"/>
          </p:cNvSpPr>
          <p:nvPr>
            <p:ph idx="1"/>
          </p:nvPr>
        </p:nvSpPr>
        <p:spPr/>
        <p:txBody>
          <a:bodyPr/>
          <a:lstStyle/>
          <a:p>
            <a:r>
              <a:rPr lang="en-US" dirty="0"/>
              <a:t>Moving pictures came on the scene in the United States in the 1900s as simple silent films</a:t>
            </a:r>
            <a:r>
              <a:rPr lang="en-US" dirty="0" smtClean="0"/>
              <a:t>.</a:t>
            </a:r>
          </a:p>
          <a:p>
            <a:r>
              <a:rPr lang="en-US" dirty="0"/>
              <a:t>From the late 1900s to the 1920s, Americans of all social classes flocked to see short, silent films in simple movie houses called </a:t>
            </a:r>
            <a:r>
              <a:rPr lang="en-US" b="1" i="1" dirty="0"/>
              <a:t>nickelodeons</a:t>
            </a:r>
            <a:r>
              <a:rPr lang="en-US" dirty="0"/>
              <a:t>, a term that combines the admission price of these films (a nickel) with the Greek term for theater.</a:t>
            </a:r>
          </a:p>
        </p:txBody>
      </p:sp>
    </p:spTree>
    <p:extLst>
      <p:ext uri="{BB962C8B-B14F-4D97-AF65-F5344CB8AC3E}">
        <p14:creationId xmlns:p14="http://schemas.microsoft.com/office/powerpoint/2010/main" val="109750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p:txBody>
          <a:bodyPr/>
          <a:lstStyle/>
          <a:p>
            <a:r>
              <a:rPr lang="en-US" dirty="0"/>
              <a:t>Piano players often accompanied silent films. These short films marked the birth of Hollywood, and actors including Mary Pickford and Charlie Chaplin became the first Hollywood celebrities.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86200"/>
            <a:ext cx="19431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16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Birth of a nation</a:t>
            </a:r>
            <a:endParaRPr lang="en-US" dirty="0"/>
          </a:p>
        </p:txBody>
      </p:sp>
      <p:sp>
        <p:nvSpPr>
          <p:cNvPr id="3" name="Content Placeholder 2"/>
          <p:cNvSpPr>
            <a:spLocks noGrp="1"/>
          </p:cNvSpPr>
          <p:nvPr>
            <p:ph idx="1"/>
          </p:nvPr>
        </p:nvSpPr>
        <p:spPr/>
        <p:txBody>
          <a:bodyPr/>
          <a:lstStyle/>
          <a:p>
            <a:r>
              <a:rPr lang="en-US" dirty="0"/>
              <a:t>One of the most innovative filmmakers of the day was D.W. Griffith, who transformed the simple format of the silent film and created lengthy movie </a:t>
            </a:r>
            <a:r>
              <a:rPr lang="en-US" dirty="0" smtClean="0"/>
              <a:t>epics</a:t>
            </a:r>
          </a:p>
          <a:p>
            <a:r>
              <a:rPr lang="en-US" dirty="0"/>
              <a:t>His best-known work, </a:t>
            </a:r>
            <a:r>
              <a:rPr lang="en-US" b="1" i="1" dirty="0"/>
              <a:t>The Birth of a Nation</a:t>
            </a:r>
            <a:r>
              <a:rPr lang="en-US" b="1" dirty="0">
                <a:hlinkClick r:id="rId2"/>
              </a:rPr>
              <a:t> </a:t>
            </a:r>
            <a:r>
              <a:rPr lang="en-US" dirty="0"/>
              <a:t>(1915), was considered a breakthrough in terms of its ability to bring complicated narrative to film and its use of technology. The film had a budget of about $112,000, which would be more than $2 million today.</a:t>
            </a:r>
          </a:p>
        </p:txBody>
      </p:sp>
    </p:spTree>
    <p:extLst>
      <p:ext uri="{BB962C8B-B14F-4D97-AF65-F5344CB8AC3E}">
        <p14:creationId xmlns:p14="http://schemas.microsoft.com/office/powerpoint/2010/main" val="3135985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birth of a nation</a:t>
            </a:r>
            <a:endParaRPr lang="en-US" dirty="0"/>
          </a:p>
        </p:txBody>
      </p:sp>
      <p:sp>
        <p:nvSpPr>
          <p:cNvPr id="3" name="Content Placeholder 2"/>
          <p:cNvSpPr>
            <a:spLocks noGrp="1"/>
          </p:cNvSpPr>
          <p:nvPr>
            <p:ph idx="1"/>
          </p:nvPr>
        </p:nvSpPr>
        <p:spPr/>
        <p:txBody>
          <a:bodyPr/>
          <a:lstStyle/>
          <a:p>
            <a:r>
              <a:rPr lang="en-US" i="1" dirty="0"/>
              <a:t>The Birth of a Nation</a:t>
            </a:r>
            <a:r>
              <a:rPr lang="en-US" dirty="0"/>
              <a:t> was also extremely racist; in fact, the film is more or less a propaganda piece that celebrates the </a:t>
            </a:r>
            <a:r>
              <a:rPr lang="en-US" b="1" i="1" dirty="0"/>
              <a:t>Ku Klux Klan</a:t>
            </a:r>
            <a:r>
              <a:rPr lang="en-US" dirty="0"/>
              <a:t>, an extremist organization responsible for discrimination, violence, and even murder of African Americans and other minority groups.</a:t>
            </a:r>
          </a:p>
        </p:txBody>
      </p:sp>
    </p:spTree>
    <p:extLst>
      <p:ext uri="{BB962C8B-B14F-4D97-AF65-F5344CB8AC3E}">
        <p14:creationId xmlns:p14="http://schemas.microsoft.com/office/powerpoint/2010/main" val="1659358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Talkies</a:t>
            </a:r>
            <a:endParaRPr lang="en-US" dirty="0"/>
          </a:p>
        </p:txBody>
      </p:sp>
      <p:sp>
        <p:nvSpPr>
          <p:cNvPr id="3" name="Content Placeholder 2"/>
          <p:cNvSpPr>
            <a:spLocks noGrp="1"/>
          </p:cNvSpPr>
          <p:nvPr>
            <p:ph idx="1"/>
          </p:nvPr>
        </p:nvSpPr>
        <p:spPr/>
        <p:txBody>
          <a:bodyPr/>
          <a:lstStyle/>
          <a:p>
            <a:r>
              <a:rPr lang="en-US" b="1" i="1" dirty="0"/>
              <a:t>Talkies</a:t>
            </a:r>
            <a:r>
              <a:rPr lang="en-US" dirty="0"/>
              <a:t>, or early films that contained image and sound, emerged in the late 1920s. The most famous of these was </a:t>
            </a:r>
            <a:r>
              <a:rPr lang="en-US" i="1" dirty="0"/>
              <a:t>The Jazz Singer</a:t>
            </a:r>
            <a:r>
              <a:rPr lang="en-US" dirty="0"/>
              <a:t> in 1927, which was about a young Jewish man who rebelled against his religious family by singing jazz.</a:t>
            </a:r>
          </a:p>
        </p:txBody>
      </p:sp>
    </p:spTree>
    <p:extLst>
      <p:ext uri="{BB962C8B-B14F-4D97-AF65-F5344CB8AC3E}">
        <p14:creationId xmlns:p14="http://schemas.microsoft.com/office/powerpoint/2010/main" val="219177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Golden Age</a:t>
            </a:r>
            <a:endParaRPr lang="en-US" dirty="0"/>
          </a:p>
        </p:txBody>
      </p:sp>
      <p:sp>
        <p:nvSpPr>
          <p:cNvPr id="3" name="Content Placeholder 2"/>
          <p:cNvSpPr>
            <a:spLocks noGrp="1"/>
          </p:cNvSpPr>
          <p:nvPr>
            <p:ph idx="1"/>
          </p:nvPr>
        </p:nvSpPr>
        <p:spPr/>
        <p:txBody>
          <a:bodyPr/>
          <a:lstStyle/>
          <a:p>
            <a:r>
              <a:rPr lang="en-US" dirty="0"/>
              <a:t>Talkies made movies even more popular and ushered in the Golden Age of Hollywood, a period that lasted from roughly the late 1920s to the 1950s. This period included the Great Depression and World War II, and Americans sought comfort and escape in the glamorous world of Hollywood films. During this time, powerful studios dominated Hollywood and produced huge numbers of movies in an almost assembly-line fashion.</a:t>
            </a:r>
          </a:p>
        </p:txBody>
      </p:sp>
    </p:spTree>
    <p:extLst>
      <p:ext uri="{BB962C8B-B14F-4D97-AF65-F5344CB8AC3E}">
        <p14:creationId xmlns:p14="http://schemas.microsoft.com/office/powerpoint/2010/main" val="1555659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go to the movies!</a:t>
            </a:r>
            <a:endParaRPr lang="en-US" dirty="0"/>
          </a:p>
        </p:txBody>
      </p:sp>
      <p:sp>
        <p:nvSpPr>
          <p:cNvPr id="3" name="Content Placeholder 2"/>
          <p:cNvSpPr>
            <a:spLocks noGrp="1"/>
          </p:cNvSpPr>
          <p:nvPr>
            <p:ph idx="1"/>
          </p:nvPr>
        </p:nvSpPr>
        <p:spPr/>
        <p:txBody>
          <a:bodyPr/>
          <a:lstStyle/>
          <a:p>
            <a:r>
              <a:rPr lang="en-US" dirty="0"/>
              <a:t>The experience of going to the movies during this time was much different than today. Theaters (many of which were quite fancy and extravagant) usually showed three films: a </a:t>
            </a:r>
            <a:r>
              <a:rPr lang="en-US" b="1" i="1" dirty="0"/>
              <a:t>newsreel</a:t>
            </a:r>
            <a:r>
              <a:rPr lang="en-US" dirty="0"/>
              <a:t>, or a short film that showed news footage; a cartoon or short feature; and the main feature. Patrons bought tickets and entered the theater at any time, and stayed until they saw a full cycle, or until they saw enough cycles that they got bored.</a:t>
            </a:r>
          </a:p>
        </p:txBody>
      </p:sp>
    </p:spTree>
    <p:extLst>
      <p:ext uri="{BB962C8B-B14F-4D97-AF65-F5344CB8AC3E}">
        <p14:creationId xmlns:p14="http://schemas.microsoft.com/office/powerpoint/2010/main" val="37780537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252</TotalTime>
  <Words>638</Words>
  <Application>Microsoft Office PowerPoint</Application>
  <PresentationFormat>On-screen Show (4:3)</PresentationFormat>
  <Paragraphs>70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Garamond</vt:lpstr>
      <vt:lpstr>Wingdings</vt:lpstr>
      <vt:lpstr>Couture</vt:lpstr>
      <vt:lpstr>Movies</vt:lpstr>
      <vt:lpstr>Objectives</vt:lpstr>
      <vt:lpstr>A Brief History</vt:lpstr>
      <vt:lpstr>A Brief History</vt:lpstr>
      <vt:lpstr>The Birth of a nation</vt:lpstr>
      <vt:lpstr>The birth of a nation</vt:lpstr>
      <vt:lpstr>Talkies</vt:lpstr>
      <vt:lpstr>The Golden Age</vt:lpstr>
      <vt:lpstr>Let’s go to the movies!</vt:lpstr>
      <vt:lpstr>Movies and Culture</vt:lpstr>
      <vt:lpstr>Movies &amp; Culture</vt:lpstr>
      <vt:lpstr>Movies &amp; Culture</vt:lpstr>
      <vt:lpstr>Movies &amp; Culture</vt:lpstr>
      <vt:lpstr>Movies &amp; Culture</vt:lpstr>
      <vt:lpstr>Movies &amp; Culture</vt:lpstr>
      <vt:lpstr>Movies &amp; Culture</vt:lpstr>
      <vt:lpstr>Movies &amp; Culture</vt:lpstr>
      <vt:lpstr>Movie Blockbusters</vt:lpstr>
      <vt:lpstr>Production Code</vt:lpstr>
      <vt:lpstr>Production Code</vt:lpstr>
      <vt:lpstr>MPAA</vt:lpstr>
      <vt:lpstr>Self Regulating</vt:lpstr>
      <vt:lpstr>Review questions</vt:lpstr>
      <vt:lpstr>Review questions</vt:lpstr>
      <vt:lpstr>PowerPoint Presentation</vt:lpstr>
    </vt:vector>
  </TitlesOfParts>
  <Company>Imagine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Movies</dc:title>
  <dc:creator>Imagine Schools Southwestern Group</dc:creator>
  <cp:lastModifiedBy>Imagine Schools Southwestern Group</cp:lastModifiedBy>
  <cp:revision>6</cp:revision>
  <dcterms:created xsi:type="dcterms:W3CDTF">2013-12-02T18:44:03Z</dcterms:created>
  <dcterms:modified xsi:type="dcterms:W3CDTF">2018-05-07T21:36:50Z</dcterms:modified>
</cp:coreProperties>
</file>