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4" autoAdjust="0"/>
    <p:restoredTop sz="94660"/>
  </p:normalViewPr>
  <p:slideViewPr>
    <p:cSldViewPr snapToGrid="0">
      <p:cViewPr varScale="1">
        <p:scale>
          <a:sx n="72" d="100"/>
          <a:sy n="72" d="100"/>
        </p:scale>
        <p:origin x="78"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4/24/2018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4/24/2018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4/24/2018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implyhired.com/" TargetMode="External"/><Relationship Id="rId2" Type="http://schemas.openxmlformats.org/officeDocument/2006/relationships/hyperlink" Target="http://www.indeed.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lTMtu4Z5T-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XbWCrzWJo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hQySxqSANU" TargetMode="External"/><Relationship Id="rId2" Type="http://schemas.openxmlformats.org/officeDocument/2006/relationships/hyperlink" Target="https://www.youtube.com/watch?v=oBSpuZDKaK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mg2.timeinc.net/ew/dynamic/imgs/051215/9545__opener_l.jpg" TargetMode="External"/><Relationship Id="rId2" Type="http://schemas.openxmlformats.org/officeDocument/2006/relationships/hyperlink" Target="https://www.youtube.com/watch?v=yNyLTVFv8K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en/3/36/FromRealToReal.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w_Z7YUyCE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n-NO" b="1" dirty="0"/>
              <a:t>DIGITAL SFX FOR FILM AND VIDEO</a:t>
            </a:r>
            <a:br>
              <a:rPr lang="nn-NO" b="1"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356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CG</a:t>
            </a:r>
            <a:endParaRPr lang="en-US" dirty="0"/>
          </a:p>
        </p:txBody>
      </p:sp>
      <p:sp>
        <p:nvSpPr>
          <p:cNvPr id="3" name="Content Placeholder 2"/>
          <p:cNvSpPr>
            <a:spLocks noGrp="1"/>
          </p:cNvSpPr>
          <p:nvPr>
            <p:ph idx="1"/>
          </p:nvPr>
        </p:nvSpPr>
        <p:spPr/>
        <p:txBody>
          <a:bodyPr/>
          <a:lstStyle/>
          <a:p>
            <a:r>
              <a:rPr lang="en-US" dirty="0"/>
              <a:t>Consider the future of CG in film. Right now, we are able to achieve an extremely high degree of detail and personality in CG film characters. How long do you think it will be before you see photorealistic CG characters in films? And what do you suppose the highly paid Hollywood actors think about being voice actors and flesh puppets to the CG stars that are on the screen? These are interesting and very real questions facing Hollywood in the near future.</a:t>
            </a:r>
            <a:endParaRPr lang="en-US" dirty="0"/>
          </a:p>
        </p:txBody>
      </p:sp>
    </p:spTree>
    <p:extLst>
      <p:ext uri="{BB962C8B-B14F-4D97-AF65-F5344CB8AC3E}">
        <p14:creationId xmlns:p14="http://schemas.microsoft.com/office/powerpoint/2010/main" val="293678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ANIMATION</a:t>
            </a:r>
            <a:br>
              <a:rPr lang="en-US" dirty="0"/>
            </a:br>
            <a:endParaRPr lang="en-US" dirty="0"/>
          </a:p>
        </p:txBody>
      </p:sp>
      <p:sp>
        <p:nvSpPr>
          <p:cNvPr id="3" name="Content Placeholder 2"/>
          <p:cNvSpPr>
            <a:spLocks noGrp="1"/>
          </p:cNvSpPr>
          <p:nvPr>
            <p:ph idx="1"/>
          </p:nvPr>
        </p:nvSpPr>
        <p:spPr/>
        <p:txBody>
          <a:bodyPr/>
          <a:lstStyle/>
          <a:p>
            <a:r>
              <a:rPr lang="en-US" dirty="0"/>
              <a:t>Visit </a:t>
            </a:r>
            <a:r>
              <a:rPr lang="en-US" dirty="0" smtClean="0">
                <a:hlinkClick r:id="rId2"/>
              </a:rPr>
              <a:t>Indeed</a:t>
            </a:r>
            <a:r>
              <a:rPr lang="en-US" dirty="0" smtClean="0">
                <a:hlinkClick r:id="rId3"/>
              </a:rPr>
              <a:t>.</a:t>
            </a:r>
            <a:r>
              <a:rPr lang="en-US" dirty="0"/>
              <a:t> In the Keyword field, type "3D Animator" Leave the Location field blank. Answer these questions:</a:t>
            </a:r>
          </a:p>
          <a:p>
            <a:r>
              <a:rPr lang="en-US" dirty="0"/>
              <a:t>How many positions did you find?</a:t>
            </a:r>
          </a:p>
          <a:p>
            <a:r>
              <a:rPr lang="en-US" dirty="0"/>
              <a:t>Choose three that look interesting to you. What cities were they in? How much were they willing to pay? What is a brief job description? What age does the hiring company want?</a:t>
            </a:r>
          </a:p>
          <a:p>
            <a:r>
              <a:rPr lang="en-US" dirty="0"/>
              <a:t>Below, is an example of the table citing jobs for Voice Over talent.</a:t>
            </a:r>
          </a:p>
          <a:p>
            <a:endParaRPr lang="en-US" dirty="0"/>
          </a:p>
        </p:txBody>
      </p:sp>
      <p:pic>
        <p:nvPicPr>
          <p:cNvPr id="4" name="Picture 3"/>
          <p:cNvPicPr>
            <a:picLocks noChangeAspect="1"/>
          </p:cNvPicPr>
          <p:nvPr/>
        </p:nvPicPr>
        <p:blipFill>
          <a:blip r:embed="rId4"/>
          <a:stretch>
            <a:fillRect/>
          </a:stretch>
        </p:blipFill>
        <p:spPr>
          <a:xfrm>
            <a:off x="3718337" y="4678017"/>
            <a:ext cx="3633305" cy="2179983"/>
          </a:xfrm>
          <a:prstGeom prst="rect">
            <a:avLst/>
          </a:prstGeom>
        </p:spPr>
      </p:pic>
    </p:spTree>
    <p:extLst>
      <p:ext uri="{BB962C8B-B14F-4D97-AF65-F5344CB8AC3E}">
        <p14:creationId xmlns:p14="http://schemas.microsoft.com/office/powerpoint/2010/main" val="26619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SFX</a:t>
            </a:r>
            <a:endParaRPr lang="en-US" dirty="0"/>
          </a:p>
        </p:txBody>
      </p:sp>
      <p:sp>
        <p:nvSpPr>
          <p:cNvPr id="3" name="Content Placeholder 2"/>
          <p:cNvSpPr>
            <a:spLocks noGrp="1"/>
          </p:cNvSpPr>
          <p:nvPr>
            <p:ph idx="1"/>
          </p:nvPr>
        </p:nvSpPr>
        <p:spPr/>
        <p:txBody>
          <a:bodyPr>
            <a:normAutofit lnSpcReduction="10000"/>
          </a:bodyPr>
          <a:lstStyle/>
          <a:p>
            <a:r>
              <a:rPr lang="en-US" dirty="0"/>
              <a:t>In the movie industry, SFX is an acronym for Special Effects, which are the magical parts of a film that brings imaginary items to life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a:t>Do you remember Davy Jones from the Pirates of the Caribbean? Would you believe that Davy Jones is completely CG (computer generated)? In this lesson, you will see the specifics of how this amazing character was achieved.</a:t>
            </a:r>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3265005" y="2825612"/>
            <a:ext cx="4495800" cy="2266950"/>
          </a:xfrm>
          <a:prstGeom prst="rect">
            <a:avLst/>
          </a:prstGeom>
        </p:spPr>
      </p:pic>
    </p:spTree>
    <p:extLst>
      <p:ext uri="{BB962C8B-B14F-4D97-AF65-F5344CB8AC3E}">
        <p14:creationId xmlns:p14="http://schemas.microsoft.com/office/powerpoint/2010/main" val="385227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Futureworld</a:t>
            </a:r>
            <a:endParaRPr lang="en-US" dirty="0"/>
          </a:p>
        </p:txBody>
      </p:sp>
      <p:sp>
        <p:nvSpPr>
          <p:cNvPr id="3" name="Content Placeholder 2"/>
          <p:cNvSpPr>
            <a:spLocks noGrp="1"/>
          </p:cNvSpPr>
          <p:nvPr>
            <p:ph idx="1"/>
          </p:nvPr>
        </p:nvSpPr>
        <p:spPr/>
        <p:txBody>
          <a:bodyPr/>
          <a:lstStyle/>
          <a:p>
            <a:r>
              <a:rPr lang="en-US" i="1" dirty="0" err="1">
                <a:hlinkClick r:id="rId2"/>
              </a:rPr>
              <a:t>Futureworld</a:t>
            </a:r>
            <a:r>
              <a:rPr lang="en-US" dirty="0"/>
              <a:t> (1976) is probably the first feature film that implements the use of 3D animation.</a:t>
            </a:r>
          </a:p>
          <a:p>
            <a:r>
              <a:rPr lang="en-US" dirty="0"/>
              <a:t>By today’s standards, it looks a little cheesy, but this was an interesting sci-fi in its day. The film is about a dangerous virtual vacation, and it set the stage for later movies along the same </a:t>
            </a:r>
            <a:r>
              <a:rPr lang="en-US" dirty="0" smtClean="0"/>
              <a:t>theme</a:t>
            </a:r>
          </a:p>
          <a:p>
            <a:endParaRPr lang="en-US" dirty="0"/>
          </a:p>
          <a:p>
            <a:endParaRPr lang="en-US" dirty="0"/>
          </a:p>
        </p:txBody>
      </p:sp>
      <p:pic>
        <p:nvPicPr>
          <p:cNvPr id="4" name="Picture 3"/>
          <p:cNvPicPr>
            <a:picLocks noChangeAspect="1"/>
          </p:cNvPicPr>
          <p:nvPr/>
        </p:nvPicPr>
        <p:blipFill>
          <a:blip r:embed="rId3"/>
          <a:stretch>
            <a:fillRect/>
          </a:stretch>
        </p:blipFill>
        <p:spPr>
          <a:xfrm>
            <a:off x="5499652" y="3561520"/>
            <a:ext cx="4924426" cy="2462213"/>
          </a:xfrm>
          <a:prstGeom prst="rect">
            <a:avLst/>
          </a:prstGeom>
        </p:spPr>
      </p:pic>
    </p:spTree>
    <p:extLst>
      <p:ext uri="{BB962C8B-B14F-4D97-AF65-F5344CB8AC3E}">
        <p14:creationId xmlns:p14="http://schemas.microsoft.com/office/powerpoint/2010/main" val="336838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USE OF 3D ANIMATION</a:t>
            </a:r>
            <a:br>
              <a:rPr lang="en-US" dirty="0"/>
            </a:br>
            <a:endParaRPr lang="en-US" dirty="0"/>
          </a:p>
        </p:txBody>
      </p:sp>
      <p:sp>
        <p:nvSpPr>
          <p:cNvPr id="3" name="Content Placeholder 2"/>
          <p:cNvSpPr>
            <a:spLocks noGrp="1"/>
          </p:cNvSpPr>
          <p:nvPr>
            <p:ph idx="1"/>
          </p:nvPr>
        </p:nvSpPr>
        <p:spPr/>
        <p:txBody>
          <a:bodyPr/>
          <a:lstStyle/>
          <a:p>
            <a:r>
              <a:rPr lang="en-US" dirty="0"/>
              <a:t>A few years later, </a:t>
            </a:r>
            <a:r>
              <a:rPr lang="en-US" dirty="0" smtClean="0">
                <a:hlinkClick r:id="rId2"/>
              </a:rPr>
              <a:t>Star </a:t>
            </a:r>
            <a:r>
              <a:rPr lang="en-US" dirty="0">
                <a:hlinkClick r:id="rId2"/>
              </a:rPr>
              <a:t>Trek: Wrath of Khan </a:t>
            </a:r>
            <a:r>
              <a:rPr lang="en-US" dirty="0"/>
              <a:t>(1982) used an even more impressive use of 3D animation. The first fully 3D animated scene in a feature film was created by George Lucas' SFX team at Industrial Light and Magic.</a:t>
            </a:r>
          </a:p>
          <a:p>
            <a:endParaRPr lang="en-US" dirty="0"/>
          </a:p>
          <a:p>
            <a:r>
              <a:rPr lang="en-US" dirty="0"/>
              <a:t>It is amazing to realize that this was cutting-edge technology at the time.</a:t>
            </a:r>
          </a:p>
        </p:txBody>
      </p:sp>
    </p:spTree>
    <p:extLst>
      <p:ext uri="{BB962C8B-B14F-4D97-AF65-F5344CB8AC3E}">
        <p14:creationId xmlns:p14="http://schemas.microsoft.com/office/powerpoint/2010/main" val="386759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SFX?</a:t>
            </a:r>
            <a:br>
              <a:rPr lang="en-US" dirty="0"/>
            </a:br>
            <a:endParaRPr lang="en-US" dirty="0"/>
          </a:p>
        </p:txBody>
      </p:sp>
      <p:sp>
        <p:nvSpPr>
          <p:cNvPr id="3" name="Content Placeholder 2"/>
          <p:cNvSpPr>
            <a:spLocks noGrp="1"/>
          </p:cNvSpPr>
          <p:nvPr>
            <p:ph idx="1"/>
          </p:nvPr>
        </p:nvSpPr>
        <p:spPr/>
        <p:txBody>
          <a:bodyPr/>
          <a:lstStyle/>
          <a:p>
            <a:r>
              <a:rPr lang="en-US" dirty="0"/>
              <a:t>Special effects have always had a very specific purpose in the motion picture industry. They are used to accomplish shots that would be too expensive, too dangerous or just plain impossible to create by using traditional filming methods.</a:t>
            </a:r>
          </a:p>
          <a:p>
            <a:endParaRPr lang="en-US" dirty="0"/>
          </a:p>
          <a:p>
            <a:r>
              <a:rPr lang="en-US" dirty="0"/>
              <a:t>Digital special effects are really just an outgrowth of a much older tradition. If you go back to the great silent film star, Harold Lloyd in </a:t>
            </a:r>
            <a:r>
              <a:rPr lang="en-US" dirty="0">
                <a:hlinkClick r:id="rId2"/>
              </a:rPr>
              <a:t>Safety Last </a:t>
            </a:r>
            <a:r>
              <a:rPr lang="en-US" dirty="0"/>
              <a:t>(1923), you can see some great silent era special effects.</a:t>
            </a:r>
          </a:p>
          <a:p>
            <a:endParaRPr lang="en-US" dirty="0"/>
          </a:p>
          <a:p>
            <a:r>
              <a:rPr lang="en-US" dirty="0"/>
              <a:t>A bit further along in film history is Dorothy's house flying away in a twister in The </a:t>
            </a:r>
            <a:r>
              <a:rPr lang="en-US" dirty="0">
                <a:hlinkClick r:id="rId3"/>
              </a:rPr>
              <a:t>Wizard of Oz </a:t>
            </a:r>
            <a:r>
              <a:rPr lang="en-US" dirty="0"/>
              <a:t>(1939).</a:t>
            </a:r>
          </a:p>
        </p:txBody>
      </p:sp>
    </p:spTree>
    <p:extLst>
      <p:ext uri="{BB962C8B-B14F-4D97-AF65-F5344CB8AC3E}">
        <p14:creationId xmlns:p14="http://schemas.microsoft.com/office/powerpoint/2010/main" val="6481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Kong Contrast</a:t>
            </a:r>
            <a:endParaRPr lang="en-US" dirty="0"/>
          </a:p>
        </p:txBody>
      </p:sp>
      <p:sp>
        <p:nvSpPr>
          <p:cNvPr id="3" name="Content Placeholder 2"/>
          <p:cNvSpPr>
            <a:spLocks noGrp="1"/>
          </p:cNvSpPr>
          <p:nvPr>
            <p:ph idx="1"/>
          </p:nvPr>
        </p:nvSpPr>
        <p:spPr/>
        <p:txBody>
          <a:bodyPr/>
          <a:lstStyle/>
          <a:p>
            <a:r>
              <a:rPr lang="en-US" dirty="0"/>
              <a:t>Here is a still frame from </a:t>
            </a:r>
            <a:r>
              <a:rPr lang="en-US" i="1" dirty="0">
                <a:hlinkClick r:id="rId2"/>
              </a:rPr>
              <a:t>King Kong</a:t>
            </a:r>
            <a:r>
              <a:rPr lang="en-US" dirty="0">
                <a:hlinkClick r:id="rId2"/>
              </a:rPr>
              <a:t> </a:t>
            </a:r>
            <a:r>
              <a:rPr lang="en-US" dirty="0"/>
              <a:t>(1933) that employs masterful stop motion work.</a:t>
            </a:r>
          </a:p>
          <a:p>
            <a:r>
              <a:rPr lang="en-US" dirty="0"/>
              <a:t>Now compare </a:t>
            </a:r>
            <a:r>
              <a:rPr lang="en-US" i="1" dirty="0">
                <a:hlinkClick r:id="rId3"/>
              </a:rPr>
              <a:t>King Kong</a:t>
            </a:r>
            <a:r>
              <a:rPr lang="en-US" dirty="0">
                <a:hlinkClick r:id="rId3"/>
              </a:rPr>
              <a:t> </a:t>
            </a:r>
            <a:r>
              <a:rPr lang="en-US" dirty="0"/>
              <a:t>in the 2005 remake. Please note unbelievable detail in this character. Everything from the lighting to the hair to the amazing facial expression is a masterpiece of digital art.</a:t>
            </a:r>
          </a:p>
          <a:p>
            <a:r>
              <a:rPr lang="en-US" dirty="0"/>
              <a:t>So you can see that special effects, even to the extent of creating whole characters, is nothing new in the film industry. Audiences crave creative and fresh ideas, so studios are forever trying to outdo what they did last summer.</a:t>
            </a:r>
          </a:p>
          <a:p>
            <a:endParaRPr lang="en-US" dirty="0"/>
          </a:p>
        </p:txBody>
      </p:sp>
    </p:spTree>
    <p:extLst>
      <p:ext uri="{BB962C8B-B14F-4D97-AF65-F5344CB8AC3E}">
        <p14:creationId xmlns:p14="http://schemas.microsoft.com/office/powerpoint/2010/main" val="401149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DO THAT?</a:t>
            </a:r>
            <a:br>
              <a:rPr lang="en-US" dirty="0"/>
            </a:br>
            <a:endParaRPr lang="en-US" dirty="0"/>
          </a:p>
        </p:txBody>
      </p:sp>
      <p:sp>
        <p:nvSpPr>
          <p:cNvPr id="3" name="Content Placeholder 2"/>
          <p:cNvSpPr>
            <a:spLocks noGrp="1"/>
          </p:cNvSpPr>
          <p:nvPr>
            <p:ph idx="1"/>
          </p:nvPr>
        </p:nvSpPr>
        <p:spPr/>
        <p:txBody>
          <a:bodyPr/>
          <a:lstStyle/>
          <a:p>
            <a:r>
              <a:rPr lang="en-US" dirty="0"/>
              <a:t>Refer back to the picture of Davy Jones from </a:t>
            </a:r>
            <a:r>
              <a:rPr lang="en-US" i="1" dirty="0"/>
              <a:t>Pirates of the Caribbean II</a:t>
            </a:r>
            <a:r>
              <a:rPr lang="en-US" dirty="0"/>
              <a:t>. Notice the level of detail</a:t>
            </a:r>
            <a:r>
              <a:rPr lang="en-US" dirty="0" smtClean="0"/>
              <a:t>.</a:t>
            </a:r>
          </a:p>
          <a:p>
            <a:endParaRPr lang="en-US" dirty="0"/>
          </a:p>
          <a:p>
            <a:endParaRPr lang="en-US" dirty="0" smtClean="0"/>
          </a:p>
          <a:p>
            <a:endParaRPr lang="en-US" dirty="0"/>
          </a:p>
          <a:p>
            <a:r>
              <a:rPr lang="en-US" dirty="0"/>
              <a:t>What are some visual details of Davy Jones?</a:t>
            </a:r>
          </a:p>
          <a:p>
            <a:r>
              <a:rPr lang="en-US" dirty="0"/>
              <a:t>Write in your notes about your observations of Davy Jones. What are some distinct characteristics that were probably done with SFX?</a:t>
            </a:r>
          </a:p>
          <a:p>
            <a:r>
              <a:rPr lang="en-US" dirty="0"/>
              <a:t>What helps to make this character feel real is that the details are very specific. Take a closer look at how the SFX team created </a:t>
            </a:r>
            <a:r>
              <a:rPr lang="en-US" dirty="0">
                <a:hlinkClick r:id="rId2"/>
              </a:rPr>
              <a:t>this character</a:t>
            </a:r>
            <a:r>
              <a:rPr lang="en-US" dirty="0"/>
              <a:t>.</a:t>
            </a:r>
          </a:p>
          <a:p>
            <a:endParaRPr lang="en-US" dirty="0"/>
          </a:p>
        </p:txBody>
      </p:sp>
      <p:pic>
        <p:nvPicPr>
          <p:cNvPr id="4" name="Picture 3"/>
          <p:cNvPicPr>
            <a:picLocks noChangeAspect="1"/>
          </p:cNvPicPr>
          <p:nvPr/>
        </p:nvPicPr>
        <p:blipFill>
          <a:blip r:embed="rId3"/>
          <a:stretch>
            <a:fillRect/>
          </a:stretch>
        </p:blipFill>
        <p:spPr>
          <a:xfrm>
            <a:off x="6626087" y="2628745"/>
            <a:ext cx="3757318" cy="1891404"/>
          </a:xfrm>
          <a:prstGeom prst="rect">
            <a:avLst/>
          </a:prstGeom>
        </p:spPr>
      </p:pic>
    </p:spTree>
    <p:extLst>
      <p:ext uri="{BB962C8B-B14F-4D97-AF65-F5344CB8AC3E}">
        <p14:creationId xmlns:p14="http://schemas.microsoft.com/office/powerpoint/2010/main" val="358115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DO THAT?</a:t>
            </a:r>
          </a:p>
        </p:txBody>
      </p:sp>
      <p:sp>
        <p:nvSpPr>
          <p:cNvPr id="3" name="Content Placeholder 2"/>
          <p:cNvSpPr>
            <a:spLocks noGrp="1"/>
          </p:cNvSpPr>
          <p:nvPr>
            <p:ph idx="1"/>
          </p:nvPr>
        </p:nvSpPr>
        <p:spPr/>
        <p:txBody>
          <a:bodyPr/>
          <a:lstStyle/>
          <a:p>
            <a:r>
              <a:rPr lang="en-US" dirty="0"/>
              <a:t>First, the crew films the actor with dots on his face and the white balls on his shoulder and body. This is the first step of a process called </a:t>
            </a:r>
            <a:r>
              <a:rPr lang="en-US" b="1" i="1" dirty="0" err="1"/>
              <a:t>mocap</a:t>
            </a:r>
            <a:r>
              <a:rPr lang="en-US" dirty="0"/>
              <a:t>, which stands for motion capture. The 3D animation program that models and animates the </a:t>
            </a:r>
            <a:r>
              <a:rPr lang="en-US" b="1" i="1" dirty="0" err="1"/>
              <a:t>CG</a:t>
            </a:r>
            <a:r>
              <a:rPr lang="en-US" dirty="0" err="1"/>
              <a:t>character</a:t>
            </a:r>
            <a:r>
              <a:rPr lang="en-US" dirty="0"/>
              <a:t> "reads" the dots and white balls and uses them as references for movements on the CG character.</a:t>
            </a:r>
          </a:p>
          <a:p>
            <a:r>
              <a:rPr lang="en-US" dirty="0"/>
              <a:t>Second, the general facial features, in this case the tentacles, are modeled on top of the actor's image. Lastly, the CG expert adds shades, lighting, and all other details for the final cut.</a:t>
            </a:r>
          </a:p>
          <a:p>
            <a:r>
              <a:rPr lang="en-US" dirty="0"/>
              <a:t>The actor must be filmed in front of a "green screen" before it is replaced by a background of the filmmaker's choosing.</a:t>
            </a:r>
          </a:p>
          <a:p>
            <a:endParaRPr lang="en-US" dirty="0"/>
          </a:p>
        </p:txBody>
      </p:sp>
    </p:spTree>
    <p:extLst>
      <p:ext uri="{BB962C8B-B14F-4D97-AF65-F5344CB8AC3E}">
        <p14:creationId xmlns:p14="http://schemas.microsoft.com/office/powerpoint/2010/main" val="331821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Gollum</a:t>
            </a:r>
            <a:endParaRPr lang="en-US" dirty="0"/>
          </a:p>
        </p:txBody>
      </p:sp>
      <p:sp>
        <p:nvSpPr>
          <p:cNvPr id="3" name="Content Placeholder 2"/>
          <p:cNvSpPr>
            <a:spLocks noGrp="1"/>
          </p:cNvSpPr>
          <p:nvPr>
            <p:ph idx="1"/>
          </p:nvPr>
        </p:nvSpPr>
        <p:spPr/>
        <p:txBody>
          <a:bodyPr/>
          <a:lstStyle/>
          <a:p>
            <a:r>
              <a:rPr lang="en-US" dirty="0"/>
              <a:t>Probably the next most memorable and technically polished CG character of recent films is Gollum from the </a:t>
            </a:r>
            <a:r>
              <a:rPr lang="en-US" dirty="0">
                <a:hlinkClick r:id="rId2"/>
              </a:rPr>
              <a:t>Lord of the Rings series</a:t>
            </a:r>
            <a:r>
              <a:rPr lang="en-US" dirty="0" smtClean="0">
                <a:hlinkClick r:id="rId2"/>
              </a:rPr>
              <a:t>.</a:t>
            </a:r>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3286539" y="3093163"/>
            <a:ext cx="4953828" cy="3291899"/>
          </a:xfrm>
          <a:prstGeom prst="rect">
            <a:avLst/>
          </a:prstGeom>
        </p:spPr>
      </p:pic>
    </p:spTree>
    <p:extLst>
      <p:ext uri="{BB962C8B-B14F-4D97-AF65-F5344CB8AC3E}">
        <p14:creationId xmlns:p14="http://schemas.microsoft.com/office/powerpoint/2010/main" val="1690027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29</TotalTime>
  <Words>433</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Rockwell</vt:lpstr>
      <vt:lpstr>Rockwell Condensed</vt:lpstr>
      <vt:lpstr>Wingdings</vt:lpstr>
      <vt:lpstr>Wood Type</vt:lpstr>
      <vt:lpstr>DIGITAL SFX FOR FILM AND VIDEO </vt:lpstr>
      <vt:lpstr>SFX</vt:lpstr>
      <vt:lpstr>Futureworld</vt:lpstr>
      <vt:lpstr>THE FIRST USE OF 3D ANIMATION </vt:lpstr>
      <vt:lpstr>WHY USE SFX? </vt:lpstr>
      <vt:lpstr>The Kong Contrast</vt:lpstr>
      <vt:lpstr>HOW DO THEY DO THAT? </vt:lpstr>
      <vt:lpstr>HOW DO THEY DO THAT?</vt:lpstr>
      <vt:lpstr>Gollum</vt:lpstr>
      <vt:lpstr>The Future of CG</vt:lpstr>
      <vt:lpstr>CAREERS IN ANIMATION </vt:lpstr>
    </vt:vector>
  </TitlesOfParts>
  <Company>Imagine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SFX FOR FILM AND VIDEO</dc:title>
  <dc:creator>Imagine Schools Southwestern Group</dc:creator>
  <cp:lastModifiedBy>Imagine Schools Southwestern Group</cp:lastModifiedBy>
  <cp:revision>4</cp:revision>
  <dcterms:created xsi:type="dcterms:W3CDTF">2018-04-24T14:34:55Z</dcterms:created>
  <dcterms:modified xsi:type="dcterms:W3CDTF">2018-04-24T15:04:22Z</dcterms:modified>
</cp:coreProperties>
</file>