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122E8BD-9A32-44C2-8163-9CE3E2C00525}" type="datetimeFigureOut">
              <a:rPr lang="en-US" smtClean="0"/>
              <a:t>4/3/2018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EE57C6-D321-4BD1-A8C1-E92DAF48367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22E8BD-9A32-44C2-8163-9CE3E2C00525}"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E57C6-D321-4BD1-A8C1-E92DAF4836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22E8BD-9A32-44C2-8163-9CE3E2C00525}"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E57C6-D321-4BD1-A8C1-E92DAF4836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22E8BD-9A32-44C2-8163-9CE3E2C00525}"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E57C6-D321-4BD1-A8C1-E92DAF4836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22E8BD-9A32-44C2-8163-9CE3E2C00525}"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E57C6-D321-4BD1-A8C1-E92DAF48367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22E8BD-9A32-44C2-8163-9CE3E2C00525}"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E57C6-D321-4BD1-A8C1-E92DAF4836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22E8BD-9A32-44C2-8163-9CE3E2C00525}"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E57C6-D321-4BD1-A8C1-E92DAF4836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22E8BD-9A32-44C2-8163-9CE3E2C00525}"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E57C6-D321-4BD1-A8C1-E92DAF4836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2E8BD-9A32-44C2-8163-9CE3E2C00525}"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EE57C6-D321-4BD1-A8C1-E92DAF4836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22E8BD-9A32-44C2-8163-9CE3E2C00525}"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E57C6-D321-4BD1-A8C1-E92DAF4836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22E8BD-9A32-44C2-8163-9CE3E2C00525}"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4EE57C6-D321-4BD1-A8C1-E92DAF48367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22E8BD-9A32-44C2-8163-9CE3E2C00525}" type="datetimeFigureOut">
              <a:rPr lang="en-US" smtClean="0"/>
              <a:t>4/3/2018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EE57C6-D321-4BD1-A8C1-E92DAF48367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4d8ZDSyFS2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GP9enms7xY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TImaPtHBZ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yILIEFaK5F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wnIC7j-xrU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Advertising	</a:t>
            </a:r>
            <a:endParaRPr lang="en-US" dirty="0"/>
          </a:p>
        </p:txBody>
      </p:sp>
      <p:sp>
        <p:nvSpPr>
          <p:cNvPr id="3" name="Subtitle 2"/>
          <p:cNvSpPr>
            <a:spLocks noGrp="1"/>
          </p:cNvSpPr>
          <p:nvPr>
            <p:ph type="subTitle" idx="1"/>
          </p:nvPr>
        </p:nvSpPr>
        <p:spPr/>
        <p:txBody>
          <a:bodyPr/>
          <a:lstStyle/>
          <a:p>
            <a:r>
              <a:rPr lang="en-US" dirty="0" smtClean="0"/>
              <a:t>4-3-18</a:t>
            </a:r>
            <a:endParaRPr lang="en-US" dirty="0"/>
          </a:p>
        </p:txBody>
      </p:sp>
    </p:spTree>
    <p:extLst>
      <p:ext uri="{BB962C8B-B14F-4D97-AF65-F5344CB8AC3E}">
        <p14:creationId xmlns:p14="http://schemas.microsoft.com/office/powerpoint/2010/main" val="317317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Kinds of Advertising today</a:t>
            </a:r>
            <a:endParaRPr lang="en-US" dirty="0"/>
          </a:p>
        </p:txBody>
      </p:sp>
      <p:sp>
        <p:nvSpPr>
          <p:cNvPr id="3" name="Content Placeholder 2"/>
          <p:cNvSpPr>
            <a:spLocks noGrp="1"/>
          </p:cNvSpPr>
          <p:nvPr>
            <p:ph idx="1"/>
          </p:nvPr>
        </p:nvSpPr>
        <p:spPr/>
        <p:txBody>
          <a:bodyPr/>
          <a:lstStyle/>
          <a:p>
            <a:r>
              <a:rPr lang="en-US" dirty="0" smtClean="0"/>
              <a:t>1.  Traditional Advertising</a:t>
            </a:r>
          </a:p>
          <a:p>
            <a:r>
              <a:rPr lang="en-US" dirty="0" smtClean="0"/>
              <a:t>2.  Product Placement</a:t>
            </a:r>
          </a:p>
          <a:p>
            <a:r>
              <a:rPr lang="en-US" dirty="0" smtClean="0"/>
              <a:t>3.  Programming that promotes consumerism without necessarily promoting a specific product.</a:t>
            </a:r>
            <a:endParaRPr lang="en-US" dirty="0"/>
          </a:p>
        </p:txBody>
      </p:sp>
    </p:spTree>
    <p:extLst>
      <p:ext uri="{BB962C8B-B14F-4D97-AF65-F5344CB8AC3E}">
        <p14:creationId xmlns:p14="http://schemas.microsoft.com/office/powerpoint/2010/main" val="2961874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Traditional Advertising</a:t>
            </a:r>
            <a:endParaRPr lang="en-US" dirty="0"/>
          </a:p>
        </p:txBody>
      </p:sp>
      <p:sp>
        <p:nvSpPr>
          <p:cNvPr id="3" name="Content Placeholder 2"/>
          <p:cNvSpPr>
            <a:spLocks noGrp="1"/>
          </p:cNvSpPr>
          <p:nvPr>
            <p:ph idx="1"/>
          </p:nvPr>
        </p:nvSpPr>
        <p:spPr/>
        <p:txBody>
          <a:bodyPr/>
          <a:lstStyle/>
          <a:p>
            <a:r>
              <a:rPr lang="en-US" dirty="0">
                <a:hlinkClick r:id="rId2"/>
              </a:rPr>
              <a:t>https://www.youtube.com/watch?v=4d8ZDSyFS2g</a:t>
            </a:r>
            <a:endParaRPr lang="en-US" dirty="0"/>
          </a:p>
        </p:txBody>
      </p:sp>
    </p:spTree>
    <p:extLst>
      <p:ext uri="{BB962C8B-B14F-4D97-AF65-F5344CB8AC3E}">
        <p14:creationId xmlns:p14="http://schemas.microsoft.com/office/powerpoint/2010/main" val="594144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Product Placement</a:t>
            </a:r>
            <a:endParaRPr lang="en-US" dirty="0"/>
          </a:p>
        </p:txBody>
      </p:sp>
      <p:sp>
        <p:nvSpPr>
          <p:cNvPr id="3" name="Content Placeholder 2"/>
          <p:cNvSpPr>
            <a:spLocks noGrp="1"/>
          </p:cNvSpPr>
          <p:nvPr>
            <p:ph idx="1"/>
          </p:nvPr>
        </p:nvSpPr>
        <p:spPr/>
        <p:txBody>
          <a:bodyPr/>
          <a:lstStyle/>
          <a:p>
            <a:r>
              <a:rPr lang="en-US" dirty="0">
                <a:hlinkClick r:id="rId2"/>
              </a:rPr>
              <a:t>https://www.youtube.com/watch?v=GP9enms7xY4</a:t>
            </a:r>
            <a:endParaRPr lang="en-US" dirty="0"/>
          </a:p>
        </p:txBody>
      </p:sp>
    </p:spTree>
    <p:extLst>
      <p:ext uri="{BB962C8B-B14F-4D97-AF65-F5344CB8AC3E}">
        <p14:creationId xmlns:p14="http://schemas.microsoft.com/office/powerpoint/2010/main" val="805843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Promoting Consumerism</a:t>
            </a:r>
            <a:endParaRPr lang="en-US" dirty="0"/>
          </a:p>
        </p:txBody>
      </p:sp>
      <p:sp>
        <p:nvSpPr>
          <p:cNvPr id="3" name="Content Placeholder 2"/>
          <p:cNvSpPr>
            <a:spLocks noGrp="1"/>
          </p:cNvSpPr>
          <p:nvPr>
            <p:ph idx="1"/>
          </p:nvPr>
        </p:nvSpPr>
        <p:spPr/>
        <p:txBody>
          <a:bodyPr/>
          <a:lstStyle/>
          <a:p>
            <a:r>
              <a:rPr lang="en-US" dirty="0">
                <a:hlinkClick r:id="rId2"/>
              </a:rPr>
              <a:t>https://www.youtube.com/watch?v=TImaPtHBZng</a:t>
            </a:r>
            <a:endParaRPr lang="en-US" dirty="0"/>
          </a:p>
        </p:txBody>
      </p:sp>
    </p:spTree>
    <p:extLst>
      <p:ext uri="{BB962C8B-B14F-4D97-AF65-F5344CB8AC3E}">
        <p14:creationId xmlns:p14="http://schemas.microsoft.com/office/powerpoint/2010/main" val="3982946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a nice day!</a:t>
            </a:r>
            <a:endParaRPr lang="en-US" dirty="0"/>
          </a:p>
        </p:txBody>
      </p:sp>
      <p:sp>
        <p:nvSpPr>
          <p:cNvPr id="3" name="Content Placeholder 2"/>
          <p:cNvSpPr>
            <a:spLocks noGrp="1"/>
          </p:cNvSpPr>
          <p:nvPr>
            <p:ph idx="1"/>
          </p:nvPr>
        </p:nvSpPr>
        <p:spPr/>
        <p:txBody>
          <a:bodyPr/>
          <a:lstStyle/>
          <a:p>
            <a:endParaRPr lang="en-US"/>
          </a:p>
        </p:txBody>
      </p:sp>
      <p:pic>
        <p:nvPicPr>
          <p:cNvPr id="1026" name="Picture 2" descr="C:\Users\benjamin.andree\AppData\Local\Microsoft\Windows\Temporary Internet Files\Content.IE5\2IQMDTLD\MC90043382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133600"/>
            <a:ext cx="41148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28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Around the Room</a:t>
            </a:r>
            <a:endParaRPr lang="en-US" dirty="0"/>
          </a:p>
        </p:txBody>
      </p:sp>
      <p:sp>
        <p:nvSpPr>
          <p:cNvPr id="3" name="Content Placeholder 2"/>
          <p:cNvSpPr>
            <a:spLocks noGrp="1"/>
          </p:cNvSpPr>
          <p:nvPr>
            <p:ph idx="1"/>
          </p:nvPr>
        </p:nvSpPr>
        <p:spPr/>
        <p:txBody>
          <a:bodyPr/>
          <a:lstStyle/>
          <a:p>
            <a:r>
              <a:rPr lang="en-US" dirty="0" smtClean="0"/>
              <a:t>How many advertisements or logos do you see around the room.</a:t>
            </a:r>
            <a:endParaRPr lang="en-US" dirty="0"/>
          </a:p>
        </p:txBody>
      </p:sp>
    </p:spTree>
    <p:extLst>
      <p:ext uri="{BB962C8B-B14F-4D97-AF65-F5344CB8AC3E}">
        <p14:creationId xmlns:p14="http://schemas.microsoft.com/office/powerpoint/2010/main" val="2645227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Consumerism</a:t>
            </a:r>
            <a:endParaRPr lang="en-US" dirty="0"/>
          </a:p>
        </p:txBody>
      </p:sp>
      <p:sp>
        <p:nvSpPr>
          <p:cNvPr id="3" name="Content Placeholder 2"/>
          <p:cNvSpPr>
            <a:spLocks noGrp="1"/>
          </p:cNvSpPr>
          <p:nvPr>
            <p:ph idx="1"/>
          </p:nvPr>
        </p:nvSpPr>
        <p:spPr/>
        <p:txBody>
          <a:bodyPr/>
          <a:lstStyle/>
          <a:p>
            <a:r>
              <a:rPr lang="en-US" dirty="0" smtClean="0"/>
              <a:t>Consumerism is the cultural value that (1) promotes the idea that spending money is good for the economy and good for the well-being of individuals, (2) promotes the idea that spending money is a fun and pleasurable activity, and (3) states that problems in one’s life can be solved through purchasing the right product.</a:t>
            </a:r>
            <a:endParaRPr lang="en-US" dirty="0"/>
          </a:p>
        </p:txBody>
      </p:sp>
    </p:spTree>
    <p:extLst>
      <p:ext uri="{BB962C8B-B14F-4D97-AF65-F5344CB8AC3E}">
        <p14:creationId xmlns:p14="http://schemas.microsoft.com/office/powerpoint/2010/main" val="397288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1890-1929</a:t>
            </a:r>
            <a:endParaRPr lang="en-US" dirty="0"/>
          </a:p>
        </p:txBody>
      </p:sp>
      <p:sp>
        <p:nvSpPr>
          <p:cNvPr id="3" name="Content Placeholder 2"/>
          <p:cNvSpPr>
            <a:spLocks noGrp="1"/>
          </p:cNvSpPr>
          <p:nvPr>
            <p:ph idx="1"/>
          </p:nvPr>
        </p:nvSpPr>
        <p:spPr/>
        <p:txBody>
          <a:bodyPr/>
          <a:lstStyle/>
          <a:p>
            <a:r>
              <a:rPr lang="en-US" dirty="0" smtClean="0"/>
              <a:t>The U.S. was going through a period of transition.  The population of the U.S. was moving from rural areas to urban areas, and the economy was moving from an agrarian economy to a manufacturing economy.</a:t>
            </a:r>
          </a:p>
          <a:p>
            <a:r>
              <a:rPr lang="en-US" dirty="0" smtClean="0"/>
              <a:t>Agrarian meant that people made their own stuff.</a:t>
            </a:r>
            <a:endParaRPr lang="en-US" dirty="0"/>
          </a:p>
        </p:txBody>
      </p:sp>
    </p:spTree>
    <p:extLst>
      <p:ext uri="{BB962C8B-B14F-4D97-AF65-F5344CB8AC3E}">
        <p14:creationId xmlns:p14="http://schemas.microsoft.com/office/powerpoint/2010/main" val="841539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Advertising</a:t>
            </a:r>
            <a:endParaRPr lang="en-US" dirty="0"/>
          </a:p>
        </p:txBody>
      </p:sp>
      <p:sp>
        <p:nvSpPr>
          <p:cNvPr id="3" name="Content Placeholder 2"/>
          <p:cNvSpPr>
            <a:spLocks noGrp="1"/>
          </p:cNvSpPr>
          <p:nvPr>
            <p:ph idx="1"/>
          </p:nvPr>
        </p:nvSpPr>
        <p:spPr/>
        <p:txBody>
          <a:bodyPr/>
          <a:lstStyle/>
          <a:p>
            <a:r>
              <a:rPr lang="en-US" dirty="0" smtClean="0"/>
              <a:t>With the influx of manufactured items (instead of homemade ones) came the boom of the advertising industry.  </a:t>
            </a:r>
          </a:p>
          <a:p>
            <a:r>
              <a:rPr lang="en-US" dirty="0" smtClean="0"/>
              <a:t>Ads were primarily in magazines and newspapers during this time</a:t>
            </a:r>
          </a:p>
          <a:p>
            <a:r>
              <a:rPr lang="en-US" dirty="0" smtClean="0"/>
              <a:t>Ads tried to influence people by using people’s concerns about appearing wealthy.</a:t>
            </a:r>
            <a:endParaRPr lang="en-US" dirty="0"/>
          </a:p>
        </p:txBody>
      </p:sp>
    </p:spTree>
    <p:extLst>
      <p:ext uri="{BB962C8B-B14F-4D97-AF65-F5344CB8AC3E}">
        <p14:creationId xmlns:p14="http://schemas.microsoft.com/office/powerpoint/2010/main" val="2143433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Hygiene and Appearance</a:t>
            </a:r>
            <a:endParaRPr lang="en-US" dirty="0"/>
          </a:p>
        </p:txBody>
      </p:sp>
      <p:sp>
        <p:nvSpPr>
          <p:cNvPr id="3" name="Content Placeholder 2"/>
          <p:cNvSpPr>
            <a:spLocks noGrp="1"/>
          </p:cNvSpPr>
          <p:nvPr>
            <p:ph idx="1"/>
          </p:nvPr>
        </p:nvSpPr>
        <p:spPr/>
        <p:txBody>
          <a:bodyPr/>
          <a:lstStyle/>
          <a:p>
            <a:r>
              <a:rPr lang="en-US" dirty="0" smtClean="0"/>
              <a:t>Advertising during this time also emphasized the importance of personal hygiene and appearance, which helped create a widespread self-consciousness about appearance, for the most part, had not been prevalent in America.</a:t>
            </a:r>
            <a:endParaRPr lang="en-US" dirty="0"/>
          </a:p>
        </p:txBody>
      </p:sp>
    </p:spTree>
    <p:extLst>
      <p:ext uri="{BB962C8B-B14F-4D97-AF65-F5344CB8AC3E}">
        <p14:creationId xmlns:p14="http://schemas.microsoft.com/office/powerpoint/2010/main" val="3931440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1950’s</a:t>
            </a:r>
            <a:endParaRPr lang="en-US" dirty="0"/>
          </a:p>
        </p:txBody>
      </p:sp>
      <p:sp>
        <p:nvSpPr>
          <p:cNvPr id="3" name="Content Placeholder 2"/>
          <p:cNvSpPr>
            <a:spLocks noGrp="1"/>
          </p:cNvSpPr>
          <p:nvPr>
            <p:ph idx="1"/>
          </p:nvPr>
        </p:nvSpPr>
        <p:spPr/>
        <p:txBody>
          <a:bodyPr/>
          <a:lstStyle/>
          <a:p>
            <a:r>
              <a:rPr lang="en-US" dirty="0" smtClean="0"/>
              <a:t>This was another big era in American life marked by the strong push be advertisers to encourage consumerism in the post World War II era.</a:t>
            </a:r>
          </a:p>
          <a:p>
            <a:r>
              <a:rPr lang="en-US" dirty="0" smtClean="0"/>
              <a:t>During this time, TV started becoming an item in most American homes.</a:t>
            </a:r>
            <a:endParaRPr lang="en-US" dirty="0"/>
          </a:p>
        </p:txBody>
      </p:sp>
    </p:spTree>
    <p:extLst>
      <p:ext uri="{BB962C8B-B14F-4D97-AF65-F5344CB8AC3E}">
        <p14:creationId xmlns:p14="http://schemas.microsoft.com/office/powerpoint/2010/main" val="3350789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Sponsors</a:t>
            </a:r>
            <a:endParaRPr lang="en-US" dirty="0"/>
          </a:p>
        </p:txBody>
      </p:sp>
      <p:sp>
        <p:nvSpPr>
          <p:cNvPr id="3" name="Content Placeholder 2"/>
          <p:cNvSpPr>
            <a:spLocks noGrp="1"/>
          </p:cNvSpPr>
          <p:nvPr>
            <p:ph idx="1"/>
          </p:nvPr>
        </p:nvSpPr>
        <p:spPr/>
        <p:txBody>
          <a:bodyPr/>
          <a:lstStyle/>
          <a:p>
            <a:r>
              <a:rPr lang="en-US" dirty="0" smtClean="0"/>
              <a:t>In early TV, there was not commercials as we see today.  Instead, the shows has a sponsor.  The sponsor usually ran a long ad at the beginning, middle and end of a program, some of these ads featured the television characters themselves using the sponsor’s products.</a:t>
            </a:r>
          </a:p>
          <a:p>
            <a:endParaRPr lang="en-US" dirty="0"/>
          </a:p>
          <a:p>
            <a:r>
              <a:rPr lang="en-US" dirty="0">
                <a:hlinkClick r:id="rId2"/>
              </a:rPr>
              <a:t>https://www.youtube.com/watch?v=yILIEFaK5F8</a:t>
            </a:r>
            <a:endParaRPr lang="en-US" dirty="0"/>
          </a:p>
        </p:txBody>
      </p:sp>
    </p:spTree>
    <p:extLst>
      <p:ext uri="{BB962C8B-B14F-4D97-AF65-F5344CB8AC3E}">
        <p14:creationId xmlns:p14="http://schemas.microsoft.com/office/powerpoint/2010/main" val="1063666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Wealth</a:t>
            </a:r>
            <a:endParaRPr lang="en-US" dirty="0"/>
          </a:p>
        </p:txBody>
      </p:sp>
      <p:sp>
        <p:nvSpPr>
          <p:cNvPr id="3" name="Content Placeholder 2"/>
          <p:cNvSpPr>
            <a:spLocks noGrp="1"/>
          </p:cNvSpPr>
          <p:nvPr>
            <p:ph idx="1"/>
          </p:nvPr>
        </p:nvSpPr>
        <p:spPr/>
        <p:txBody>
          <a:bodyPr/>
          <a:lstStyle/>
          <a:p>
            <a:r>
              <a:rPr lang="en-US" dirty="0" smtClean="0"/>
              <a:t>One effect of the sponsors’ push for characters who visibly used products in their homes was TV shows quickly came to focus almost exclusively on people who were at least middle class.</a:t>
            </a:r>
          </a:p>
          <a:p>
            <a:endParaRPr lang="en-US" dirty="0"/>
          </a:p>
          <a:p>
            <a:r>
              <a:rPr lang="en-US" dirty="0">
                <a:hlinkClick r:id="rId2"/>
              </a:rPr>
              <a:t>http://www.youtube.com/watch?v=wnIC7j-xrUY</a:t>
            </a:r>
            <a:endParaRPr lang="en-US" dirty="0" smtClean="0"/>
          </a:p>
          <a:p>
            <a:endParaRPr lang="en-US" dirty="0"/>
          </a:p>
          <a:p>
            <a:endParaRPr lang="en-US" dirty="0"/>
          </a:p>
        </p:txBody>
      </p:sp>
    </p:spTree>
    <p:extLst>
      <p:ext uri="{BB962C8B-B14F-4D97-AF65-F5344CB8AC3E}">
        <p14:creationId xmlns:p14="http://schemas.microsoft.com/office/powerpoint/2010/main" val="31372959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TotalTime>
  <Words>406</Words>
  <Application>Microsoft Office PowerPoint</Application>
  <PresentationFormat>On-screen Show (4:3)</PresentationFormat>
  <Paragraphs>37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Constantia</vt:lpstr>
      <vt:lpstr>Wingdings 2</vt:lpstr>
      <vt:lpstr>Flow</vt:lpstr>
      <vt:lpstr>Advertising </vt:lpstr>
      <vt:lpstr>Look Around the Room</vt:lpstr>
      <vt:lpstr>Consumerism</vt:lpstr>
      <vt:lpstr>1890-1929</vt:lpstr>
      <vt:lpstr>Rise of Advertising</vt:lpstr>
      <vt:lpstr>Personal Hygiene and Appearance</vt:lpstr>
      <vt:lpstr>1950’s</vt:lpstr>
      <vt:lpstr>Sponsors</vt:lpstr>
      <vt:lpstr>Character Wealth</vt:lpstr>
      <vt:lpstr>Three Kinds of Advertising today</vt:lpstr>
      <vt:lpstr>Examples:  Traditional Advertising</vt:lpstr>
      <vt:lpstr>Example:  Product Placement</vt:lpstr>
      <vt:lpstr>Example:  Promoting Consumerism</vt:lpstr>
      <vt:lpstr>Have a nice day!</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dc:title>
  <dc:creator>Imagine Schools Southwestern Group</dc:creator>
  <cp:lastModifiedBy>Imagine Schools Southwestern Group</cp:lastModifiedBy>
  <cp:revision>9</cp:revision>
  <dcterms:created xsi:type="dcterms:W3CDTF">2013-11-05T18:19:32Z</dcterms:created>
  <dcterms:modified xsi:type="dcterms:W3CDTF">2018-04-03T21:24:09Z</dcterms:modified>
</cp:coreProperties>
</file>