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DF9E6-6204-4E91-9B3F-CD888E97F684}" type="datetimeFigureOut">
              <a:rPr lang="en-US" smtClean="0"/>
              <a:t>8/8/2017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566BE-A27E-4906-A01A-246030458E1B}" type="slidenum">
              <a:rPr lang="en-US" smtClean="0"/>
              <a:t>‹#›</a:t>
            </a:fld>
            <a:endParaRPr lang="en-US"/>
          </a:p>
        </p:txBody>
      </p:sp>
    </p:spTree>
    <p:extLst>
      <p:ext uri="{BB962C8B-B14F-4D97-AF65-F5344CB8AC3E}">
        <p14:creationId xmlns:p14="http://schemas.microsoft.com/office/powerpoint/2010/main" val="268419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8566BE-A27E-4906-A01A-246030458E1B}" type="slidenum">
              <a:rPr lang="en-US" smtClean="0"/>
              <a:t>4</a:t>
            </a:fld>
            <a:endParaRPr lang="en-US"/>
          </a:p>
        </p:txBody>
      </p:sp>
    </p:spTree>
    <p:extLst>
      <p:ext uri="{BB962C8B-B14F-4D97-AF65-F5344CB8AC3E}">
        <p14:creationId xmlns:p14="http://schemas.microsoft.com/office/powerpoint/2010/main" val="229481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C1C917B-E9FA-496F-9AE5-30B5E5F4810F}" type="datetimeFigureOut">
              <a:rPr lang="en-US" smtClean="0"/>
              <a:t>8/8/2017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20E2D9B-2168-4182-8B60-3DC3DF474EA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1C917B-E9FA-496F-9AE5-30B5E5F4810F}"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1C917B-E9FA-496F-9AE5-30B5E5F4810F}"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1C917B-E9FA-496F-9AE5-30B5E5F4810F}"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1C917B-E9FA-496F-9AE5-30B5E5F4810F}"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20E2D9B-2168-4182-8B60-3DC3DF474E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1C917B-E9FA-496F-9AE5-30B5E5F4810F}"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1C917B-E9FA-496F-9AE5-30B5E5F4810F}"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1C917B-E9FA-496F-9AE5-30B5E5F4810F}"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C917B-E9FA-496F-9AE5-30B5E5F4810F}"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1C917B-E9FA-496F-9AE5-30B5E5F4810F}"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1C917B-E9FA-496F-9AE5-30B5E5F4810F}"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E2D9B-2168-4182-8B60-3DC3DF474E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C1C917B-E9FA-496F-9AE5-30B5E5F4810F}" type="datetimeFigureOut">
              <a:rPr lang="en-US" smtClean="0"/>
              <a:t>8/8/2017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20E2D9B-2168-4182-8B60-3DC3DF474E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Owns the Media</a:t>
            </a:r>
            <a:endParaRPr lang="en-US" dirty="0"/>
          </a:p>
        </p:txBody>
      </p:sp>
      <p:sp>
        <p:nvSpPr>
          <p:cNvPr id="3" name="Subtitle 2"/>
          <p:cNvSpPr>
            <a:spLocks noGrp="1"/>
          </p:cNvSpPr>
          <p:nvPr>
            <p:ph type="subTitle" idx="1"/>
          </p:nvPr>
        </p:nvSpPr>
        <p:spPr>
          <a:xfrm>
            <a:off x="1295400" y="3429000"/>
            <a:ext cx="6400800" cy="1752600"/>
          </a:xfrm>
        </p:spPr>
        <p:txBody>
          <a:bodyPr/>
          <a:lstStyle/>
          <a:p>
            <a:r>
              <a:rPr lang="en-US" dirty="0" smtClean="0"/>
              <a:t>6</a:t>
            </a:r>
            <a:r>
              <a:rPr lang="en-US" baseline="30000" dirty="0" smtClean="0"/>
              <a:t>th</a:t>
            </a:r>
            <a:r>
              <a:rPr lang="en-US" dirty="0" smtClean="0"/>
              <a:t> Grade</a:t>
            </a:r>
            <a:endParaRPr lang="en-US" dirty="0"/>
          </a:p>
        </p:txBody>
      </p:sp>
    </p:spTree>
    <p:extLst>
      <p:ext uri="{BB962C8B-B14F-4D97-AF65-F5344CB8AC3E}">
        <p14:creationId xmlns:p14="http://schemas.microsoft.com/office/powerpoint/2010/main" val="3927959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Arguments in Favor of the Corporate Media System</a:t>
            </a:r>
            <a:endParaRPr lang="en-US" dirty="0"/>
          </a:p>
        </p:txBody>
      </p:sp>
      <p:sp>
        <p:nvSpPr>
          <p:cNvPr id="3" name="Content Placeholder 2"/>
          <p:cNvSpPr>
            <a:spLocks noGrp="1"/>
          </p:cNvSpPr>
          <p:nvPr>
            <p:ph idx="1"/>
          </p:nvPr>
        </p:nvSpPr>
        <p:spPr/>
        <p:txBody>
          <a:bodyPr/>
          <a:lstStyle/>
          <a:p>
            <a:r>
              <a:rPr lang="en-US" dirty="0" smtClean="0"/>
              <a:t>The “No Government” argument</a:t>
            </a:r>
          </a:p>
          <a:p>
            <a:pPr lvl="1"/>
            <a:r>
              <a:rPr lang="en-US" dirty="0" smtClean="0"/>
              <a:t>It’s better than government control (where censorship could occur).</a:t>
            </a:r>
          </a:p>
          <a:p>
            <a:r>
              <a:rPr lang="en-US" dirty="0" smtClean="0"/>
              <a:t>The “Democracy” Argument</a:t>
            </a:r>
          </a:p>
          <a:p>
            <a:pPr lvl="1"/>
            <a:r>
              <a:rPr lang="en-US" dirty="0" smtClean="0"/>
              <a:t>People who use the media vote with their eyeballs.  If no one is watching, then it will go away.</a:t>
            </a:r>
          </a:p>
          <a:p>
            <a:r>
              <a:rPr lang="en-US" dirty="0" smtClean="0"/>
              <a:t>The “Quality Programming” Argument</a:t>
            </a:r>
          </a:p>
          <a:p>
            <a:pPr lvl="1"/>
            <a:r>
              <a:rPr lang="en-US" dirty="0" smtClean="0"/>
              <a:t>The “eyeball to advertiser” system can act as a quality assurance system.</a:t>
            </a:r>
          </a:p>
        </p:txBody>
      </p:sp>
    </p:spTree>
    <p:extLst>
      <p:ext uri="{BB962C8B-B14F-4D97-AF65-F5344CB8AC3E}">
        <p14:creationId xmlns:p14="http://schemas.microsoft.com/office/powerpoint/2010/main" val="2231368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Arguments in Favor of the Corporate Media System</a:t>
            </a:r>
            <a:endParaRPr lang="en-US" dirty="0"/>
          </a:p>
        </p:txBody>
      </p:sp>
      <p:sp>
        <p:nvSpPr>
          <p:cNvPr id="3" name="Content Placeholder 2"/>
          <p:cNvSpPr>
            <a:spLocks noGrp="1"/>
          </p:cNvSpPr>
          <p:nvPr>
            <p:ph idx="1"/>
          </p:nvPr>
        </p:nvSpPr>
        <p:spPr/>
        <p:txBody>
          <a:bodyPr/>
          <a:lstStyle/>
          <a:p>
            <a:r>
              <a:rPr lang="en-US" dirty="0" smtClean="0"/>
              <a:t>The “New Media Outlets” Argument</a:t>
            </a:r>
          </a:p>
          <a:p>
            <a:pPr lvl="1"/>
            <a:r>
              <a:rPr lang="en-US" dirty="0" smtClean="0"/>
              <a:t>Thanks to the internet, more small companies and individuals have a voice.</a:t>
            </a:r>
          </a:p>
        </p:txBody>
      </p:sp>
    </p:spTree>
    <p:extLst>
      <p:ext uri="{BB962C8B-B14F-4D97-AF65-F5344CB8AC3E}">
        <p14:creationId xmlns:p14="http://schemas.microsoft.com/office/powerpoint/2010/main" val="2749126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Arguments Against the Corporate Media System</a:t>
            </a:r>
            <a:endParaRPr lang="en-US" dirty="0"/>
          </a:p>
        </p:txBody>
      </p:sp>
      <p:sp>
        <p:nvSpPr>
          <p:cNvPr id="3" name="Content Placeholder 2"/>
          <p:cNvSpPr>
            <a:spLocks noGrp="1"/>
          </p:cNvSpPr>
          <p:nvPr>
            <p:ph idx="1"/>
          </p:nvPr>
        </p:nvSpPr>
        <p:spPr/>
        <p:txBody>
          <a:bodyPr/>
          <a:lstStyle/>
          <a:p>
            <a:r>
              <a:rPr lang="en-US" dirty="0" smtClean="0"/>
              <a:t>The “Conflict of Interest” Argument</a:t>
            </a:r>
          </a:p>
          <a:p>
            <a:pPr lvl="1"/>
            <a:r>
              <a:rPr lang="en-US" dirty="0" smtClean="0"/>
              <a:t>The purpose of the media is to keep powerful people in check, but if powerful people own the media, who is keeping them in check?</a:t>
            </a:r>
          </a:p>
          <a:p>
            <a:r>
              <a:rPr lang="en-US" dirty="0" smtClean="0"/>
              <a:t>The “Rich Media, Poor Democracy” Argument</a:t>
            </a:r>
          </a:p>
          <a:p>
            <a:pPr lvl="1"/>
            <a:r>
              <a:rPr lang="en-US" dirty="0" smtClean="0"/>
              <a:t>One of the important functions of media is investigative journalism, and that isn’t cheap.</a:t>
            </a:r>
          </a:p>
          <a:p>
            <a:endParaRPr lang="en-US" dirty="0"/>
          </a:p>
        </p:txBody>
      </p:sp>
    </p:spTree>
    <p:extLst>
      <p:ext uri="{BB962C8B-B14F-4D97-AF65-F5344CB8AC3E}">
        <p14:creationId xmlns:p14="http://schemas.microsoft.com/office/powerpoint/2010/main" val="3591931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Arguments Against the Corporate Media System</a:t>
            </a:r>
            <a:endParaRPr lang="en-US" dirty="0"/>
          </a:p>
        </p:txBody>
      </p:sp>
      <p:sp>
        <p:nvSpPr>
          <p:cNvPr id="3" name="Content Placeholder 2"/>
          <p:cNvSpPr>
            <a:spLocks noGrp="1"/>
          </p:cNvSpPr>
          <p:nvPr>
            <p:ph idx="1"/>
          </p:nvPr>
        </p:nvSpPr>
        <p:spPr/>
        <p:txBody>
          <a:bodyPr/>
          <a:lstStyle/>
          <a:p>
            <a:r>
              <a:rPr lang="en-US" dirty="0" smtClean="0"/>
              <a:t>The “Market Censorship” Argument</a:t>
            </a:r>
          </a:p>
          <a:p>
            <a:pPr lvl="1"/>
            <a:r>
              <a:rPr lang="en-US" dirty="0" smtClean="0"/>
              <a:t>When ideas don’t get much media coverage exclusively because these ideas don’t sell.</a:t>
            </a:r>
          </a:p>
          <a:p>
            <a:r>
              <a:rPr lang="en-US" dirty="0" smtClean="0"/>
              <a:t>The “Lack of Programming” Argument</a:t>
            </a:r>
          </a:p>
          <a:p>
            <a:pPr lvl="1"/>
            <a:r>
              <a:rPr lang="en-US" dirty="0" smtClean="0"/>
              <a:t>Because media is all about making money, sometimes media outlets are hesitant to taking risks on innovative ideas.</a:t>
            </a:r>
            <a:endParaRPr lang="en-US" dirty="0"/>
          </a:p>
        </p:txBody>
      </p:sp>
    </p:spTree>
    <p:extLst>
      <p:ext uri="{BB962C8B-B14F-4D97-AF65-F5344CB8AC3E}">
        <p14:creationId xmlns:p14="http://schemas.microsoft.com/office/powerpoint/2010/main" val="418378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What is </a:t>
            </a:r>
            <a:r>
              <a:rPr lang="en-US" i="1" dirty="0" smtClean="0"/>
              <a:t>pop culture?</a:t>
            </a:r>
            <a:endParaRPr lang="en-US" dirty="0"/>
          </a:p>
        </p:txBody>
      </p:sp>
    </p:spTree>
    <p:extLst>
      <p:ext uri="{BB962C8B-B14F-4D97-AF65-F5344CB8AC3E}">
        <p14:creationId xmlns:p14="http://schemas.microsoft.com/office/powerpoint/2010/main" val="1232516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who owns the media in the United States</a:t>
            </a:r>
          </a:p>
          <a:p>
            <a:r>
              <a:rPr lang="en-US" dirty="0" smtClean="0"/>
              <a:t>Understand how the corporate media system works</a:t>
            </a:r>
          </a:p>
          <a:p>
            <a:r>
              <a:rPr lang="en-US" dirty="0" smtClean="0"/>
              <a:t>Understand the arguments that some people make in favor of the corporate media system</a:t>
            </a:r>
          </a:p>
          <a:p>
            <a:r>
              <a:rPr lang="en-US" dirty="0" smtClean="0"/>
              <a:t>Understand why some people are against the corporate media system</a:t>
            </a:r>
            <a:endParaRPr lang="en-US" dirty="0"/>
          </a:p>
        </p:txBody>
      </p:sp>
    </p:spTree>
    <p:extLst>
      <p:ext uri="{BB962C8B-B14F-4D97-AF65-F5344CB8AC3E}">
        <p14:creationId xmlns:p14="http://schemas.microsoft.com/office/powerpoint/2010/main" val="396107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in Charge?</a:t>
            </a:r>
            <a:endParaRPr lang="en-US" dirty="0"/>
          </a:p>
        </p:txBody>
      </p:sp>
      <p:sp>
        <p:nvSpPr>
          <p:cNvPr id="3" name="Content Placeholder 2"/>
          <p:cNvSpPr>
            <a:spLocks noGrp="1"/>
          </p:cNvSpPr>
          <p:nvPr>
            <p:ph idx="1"/>
          </p:nvPr>
        </p:nvSpPr>
        <p:spPr/>
        <p:txBody>
          <a:bodyPr>
            <a:normAutofit fontScale="92500"/>
          </a:bodyPr>
          <a:lstStyle/>
          <a:p>
            <a:r>
              <a:rPr lang="en-US" dirty="0" smtClean="0"/>
              <a:t>General Electric – Comcast, NBC, Universal Pictures</a:t>
            </a:r>
          </a:p>
          <a:p>
            <a:r>
              <a:rPr lang="en-US" dirty="0" smtClean="0"/>
              <a:t>News Corp – Fox, Wall Street Journal, New York Post</a:t>
            </a:r>
          </a:p>
          <a:p>
            <a:r>
              <a:rPr lang="en-US" dirty="0" smtClean="0"/>
              <a:t>Disney – ABC, ESPN, Pixar, Miramax, Marvel Studios</a:t>
            </a:r>
          </a:p>
          <a:p>
            <a:r>
              <a:rPr lang="en-US" dirty="0" err="1" smtClean="0"/>
              <a:t>Viamcom</a:t>
            </a:r>
            <a:r>
              <a:rPr lang="en-US" dirty="0" smtClean="0"/>
              <a:t> – MTV, Nick Jr., BET, CMT, Paramount Pictures</a:t>
            </a:r>
          </a:p>
          <a:p>
            <a:r>
              <a:rPr lang="en-US" dirty="0" smtClean="0"/>
              <a:t>Time Warner – CNN, HBO, Time, Warner Bros.</a:t>
            </a:r>
          </a:p>
          <a:p>
            <a:r>
              <a:rPr lang="en-US" dirty="0" smtClean="0"/>
              <a:t>CBS – Showtime, NFL.com, Smithsonian Channel</a:t>
            </a:r>
            <a:endParaRPr lang="en-US" dirty="0"/>
          </a:p>
        </p:txBody>
      </p:sp>
    </p:spTree>
    <p:extLst>
      <p:ext uri="{BB962C8B-B14F-4D97-AF65-F5344CB8AC3E}">
        <p14:creationId xmlns:p14="http://schemas.microsoft.com/office/powerpoint/2010/main" val="3067135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Corp Media</a:t>
            </a:r>
            <a:endParaRPr lang="en-US" dirty="0"/>
          </a:p>
        </p:txBody>
      </p:sp>
      <p:sp>
        <p:nvSpPr>
          <p:cNvPr id="3" name="Content Placeholder 2"/>
          <p:cNvSpPr>
            <a:spLocks noGrp="1"/>
          </p:cNvSpPr>
          <p:nvPr>
            <p:ph idx="1"/>
          </p:nvPr>
        </p:nvSpPr>
        <p:spPr/>
        <p:txBody>
          <a:bodyPr/>
          <a:lstStyle/>
          <a:p>
            <a:r>
              <a:rPr lang="en-US" dirty="0" smtClean="0"/>
              <a:t>Early America – no </a:t>
            </a:r>
            <a:r>
              <a:rPr lang="en-US" dirty="0" err="1" smtClean="0"/>
              <a:t>corp</a:t>
            </a:r>
            <a:r>
              <a:rPr lang="en-US" dirty="0" smtClean="0"/>
              <a:t> media system, 1000’s of individuals and small organizations created newspaper and newsletter</a:t>
            </a:r>
          </a:p>
          <a:p>
            <a:r>
              <a:rPr lang="en-US" dirty="0" smtClean="0"/>
              <a:t>Newspapers – during the 1800’s, newspapers became big business in the U.S.</a:t>
            </a:r>
          </a:p>
        </p:txBody>
      </p:sp>
    </p:spTree>
    <p:extLst>
      <p:ext uri="{BB962C8B-B14F-4D97-AF65-F5344CB8AC3E}">
        <p14:creationId xmlns:p14="http://schemas.microsoft.com/office/powerpoint/2010/main" val="669803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t>
            </a:r>
            <a:endParaRPr lang="en-US" dirty="0"/>
          </a:p>
        </p:txBody>
      </p:sp>
      <p:sp>
        <p:nvSpPr>
          <p:cNvPr id="3" name="Content Placeholder 2"/>
          <p:cNvSpPr>
            <a:spLocks noGrp="1"/>
          </p:cNvSpPr>
          <p:nvPr>
            <p:ph idx="1"/>
          </p:nvPr>
        </p:nvSpPr>
        <p:spPr/>
        <p:txBody>
          <a:bodyPr/>
          <a:lstStyle/>
          <a:p>
            <a:r>
              <a:rPr lang="en-US" dirty="0" smtClean="0"/>
              <a:t>Radio came on the scene in the 1920’s and became hugely popular.  There 2 main types of </a:t>
            </a:r>
            <a:r>
              <a:rPr lang="en-US" dirty="0" err="1" smtClean="0"/>
              <a:t>progammers</a:t>
            </a:r>
            <a:endParaRPr lang="en-US" dirty="0" smtClean="0"/>
          </a:p>
          <a:p>
            <a:pPr lvl="1"/>
            <a:r>
              <a:rPr lang="en-US" dirty="0" smtClean="0"/>
              <a:t>Independent Programmers – small radio stations geared toward specific audience</a:t>
            </a:r>
          </a:p>
          <a:p>
            <a:pPr lvl="1"/>
            <a:r>
              <a:rPr lang="en-US" dirty="0" smtClean="0"/>
              <a:t>Corporate Programmers – created entertainment and news programming geared toward a general audience</a:t>
            </a:r>
            <a:endParaRPr lang="en-US" dirty="0"/>
          </a:p>
        </p:txBody>
      </p:sp>
    </p:spTree>
    <p:extLst>
      <p:ext uri="{BB962C8B-B14F-4D97-AF65-F5344CB8AC3E}">
        <p14:creationId xmlns:p14="http://schemas.microsoft.com/office/powerpoint/2010/main" val="732395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Regulation</a:t>
            </a:r>
            <a:endParaRPr lang="en-US" dirty="0"/>
          </a:p>
        </p:txBody>
      </p:sp>
      <p:sp>
        <p:nvSpPr>
          <p:cNvPr id="3" name="Content Placeholder 2"/>
          <p:cNvSpPr>
            <a:spLocks noGrp="1"/>
          </p:cNvSpPr>
          <p:nvPr>
            <p:ph idx="1"/>
          </p:nvPr>
        </p:nvSpPr>
        <p:spPr/>
        <p:txBody>
          <a:bodyPr/>
          <a:lstStyle/>
          <a:p>
            <a:r>
              <a:rPr lang="en-US" dirty="0" smtClean="0"/>
              <a:t>In 1927, the Federal Radio Act created the Federal Radio Commission to make sure that radio operated under </a:t>
            </a:r>
            <a:r>
              <a:rPr lang="en-US" i="1" dirty="0" smtClean="0"/>
              <a:t>PICON</a:t>
            </a:r>
            <a:r>
              <a:rPr lang="en-US" dirty="0" smtClean="0"/>
              <a:t> – “public, interest, convenience, or necessity”</a:t>
            </a:r>
          </a:p>
          <a:p>
            <a:r>
              <a:rPr lang="en-US" dirty="0" smtClean="0"/>
              <a:t>In 1934, the FCR was disbanded and the Federal Communication Commission was created</a:t>
            </a:r>
            <a:endParaRPr lang="en-US" dirty="0"/>
          </a:p>
        </p:txBody>
      </p:sp>
    </p:spTree>
    <p:extLst>
      <p:ext uri="{BB962C8B-B14F-4D97-AF65-F5344CB8AC3E}">
        <p14:creationId xmlns:p14="http://schemas.microsoft.com/office/powerpoint/2010/main" val="4157045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Deregulating the Media</a:t>
            </a:r>
            <a:endParaRPr lang="en-US" dirty="0"/>
          </a:p>
        </p:txBody>
      </p:sp>
      <p:sp>
        <p:nvSpPr>
          <p:cNvPr id="3" name="Content Placeholder 2"/>
          <p:cNvSpPr>
            <a:spLocks noGrp="1"/>
          </p:cNvSpPr>
          <p:nvPr>
            <p:ph idx="1"/>
          </p:nvPr>
        </p:nvSpPr>
        <p:spPr/>
        <p:txBody>
          <a:bodyPr/>
          <a:lstStyle/>
          <a:p>
            <a:r>
              <a:rPr lang="en-US" dirty="0" smtClean="0"/>
              <a:t>Under Ronald Reagan in the 1980’s, the media was heavily deregulated, meaning rules imposed by the FCC were lifted.  One of the these rules was how many stations one company could own.</a:t>
            </a:r>
            <a:endParaRPr lang="en-US" dirty="0"/>
          </a:p>
        </p:txBody>
      </p:sp>
    </p:spTree>
    <p:extLst>
      <p:ext uri="{BB962C8B-B14F-4D97-AF65-F5344CB8AC3E}">
        <p14:creationId xmlns:p14="http://schemas.microsoft.com/office/powerpoint/2010/main" val="1770284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Corporate Media System Works</a:t>
            </a:r>
            <a:endParaRPr lang="en-US" dirty="0"/>
          </a:p>
        </p:txBody>
      </p:sp>
      <p:sp>
        <p:nvSpPr>
          <p:cNvPr id="3" name="Content Placeholder 2"/>
          <p:cNvSpPr>
            <a:spLocks noGrp="1"/>
          </p:cNvSpPr>
          <p:nvPr>
            <p:ph idx="1"/>
          </p:nvPr>
        </p:nvSpPr>
        <p:spPr/>
        <p:txBody>
          <a:bodyPr/>
          <a:lstStyle/>
          <a:p>
            <a:r>
              <a:rPr lang="en-US" dirty="0" smtClean="0"/>
              <a:t>It exists to make $$money$$!</a:t>
            </a:r>
          </a:p>
          <a:p>
            <a:r>
              <a:rPr lang="en-US" dirty="0" smtClean="0"/>
              <a:t>Advertisements make the money.</a:t>
            </a:r>
          </a:p>
          <a:p>
            <a:r>
              <a:rPr lang="en-US" dirty="0" smtClean="0"/>
              <a:t>Eyeball to advertisers principle.  Media are not really in the media to sell TV shows, magazine articles, and so forth.  They are in the business of selling eyeballs of as many viewers as possible to advertisers.</a:t>
            </a:r>
            <a:endParaRPr lang="en-US" dirty="0"/>
          </a:p>
        </p:txBody>
      </p:sp>
    </p:spTree>
    <p:extLst>
      <p:ext uri="{BB962C8B-B14F-4D97-AF65-F5344CB8AC3E}">
        <p14:creationId xmlns:p14="http://schemas.microsoft.com/office/powerpoint/2010/main" val="2007228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110</TotalTime>
  <Words>569</Words>
  <Application>Microsoft Office PowerPoint</Application>
  <PresentationFormat>On-screen Show (4:3)</PresentationFormat>
  <Paragraphs>53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Book Antiqua</vt:lpstr>
      <vt:lpstr>Calibri</vt:lpstr>
      <vt:lpstr>Lucida Sans</vt:lpstr>
      <vt:lpstr>Wingdings</vt:lpstr>
      <vt:lpstr>Wingdings 2</vt:lpstr>
      <vt:lpstr>Wingdings 3</vt:lpstr>
      <vt:lpstr>Apex</vt:lpstr>
      <vt:lpstr>Who Owns the Media</vt:lpstr>
      <vt:lpstr>Bellwork</vt:lpstr>
      <vt:lpstr>Objectives</vt:lpstr>
      <vt:lpstr>Who’s in Charge?</vt:lpstr>
      <vt:lpstr>Development of Corp Media</vt:lpstr>
      <vt:lpstr>Radio</vt:lpstr>
      <vt:lpstr>Radio Regulation</vt:lpstr>
      <vt:lpstr>Deregulating the Media</vt:lpstr>
      <vt:lpstr>How the Corporate Media System Works</vt:lpstr>
      <vt:lpstr>Arguments in Favor of the Corporate Media System</vt:lpstr>
      <vt:lpstr>Arguments in Favor of the Corporate Media System</vt:lpstr>
      <vt:lpstr>Arguments Against the Corporate Media System</vt:lpstr>
      <vt:lpstr>Arguments Against the Corporate Media System</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Owns the Media</dc:title>
  <dc:creator>Imagine Schools Southwestern Group</dc:creator>
  <cp:lastModifiedBy>Imagine Schools Southwestern Group</cp:lastModifiedBy>
  <cp:revision>7</cp:revision>
  <dcterms:created xsi:type="dcterms:W3CDTF">2013-10-24T18:10:40Z</dcterms:created>
  <dcterms:modified xsi:type="dcterms:W3CDTF">2017-08-08T21:01:01Z</dcterms:modified>
</cp:coreProperties>
</file>