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07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87DA05-BABF-49F2-98CC-EFDB6DEC666F}" type="datetimeFigureOut">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546B-83C4-479F-B3FD-9977BAB4666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87DA05-BABF-49F2-98CC-EFDB6DEC666F}" type="datetimeFigureOut">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546B-83C4-479F-B3FD-9977BAB466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87DA05-BABF-49F2-98CC-EFDB6DEC666F}" type="datetimeFigureOut">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546B-83C4-479F-B3FD-9977BAB466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87DA05-BABF-49F2-98CC-EFDB6DEC666F}" type="datetimeFigureOut">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546B-83C4-479F-B3FD-9977BAB466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387DA05-BABF-49F2-98CC-EFDB6DEC666F}" type="datetimeFigureOut">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546B-83C4-479F-B3FD-9977BAB4666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87DA05-BABF-49F2-98CC-EFDB6DEC666F}" type="datetimeFigureOut">
              <a:rPr lang="en-US" smtClean="0"/>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1546B-83C4-479F-B3FD-9977BAB4666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87DA05-BABF-49F2-98CC-EFDB6DEC666F}" type="datetimeFigureOut">
              <a:rPr lang="en-US" smtClean="0"/>
              <a:t>3/21/2018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81546B-83C4-479F-B3FD-9977BAB466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87DA05-BABF-49F2-98CC-EFDB6DEC666F}" type="datetimeFigureOut">
              <a:rPr lang="en-US" smtClean="0"/>
              <a:t>3/21/2018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1546B-83C4-479F-B3FD-9977BAB466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7DA05-BABF-49F2-98CC-EFDB6DEC666F}" type="datetimeFigureOut">
              <a:rPr lang="en-US" smtClean="0"/>
              <a:t>3/21/2018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81546B-83C4-479F-B3FD-9977BAB466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387DA05-BABF-49F2-98CC-EFDB6DEC666F}" type="datetimeFigureOut">
              <a:rPr lang="en-US" smtClean="0"/>
              <a:t>3/21/2018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381546B-83C4-479F-B3FD-9977BAB4666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87DA05-BABF-49F2-98CC-EFDB6DEC666F}" type="datetimeFigureOut">
              <a:rPr lang="en-US" smtClean="0"/>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1546B-83C4-479F-B3FD-9977BAB4666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387DA05-BABF-49F2-98CC-EFDB6DEC666F}" type="datetimeFigureOut">
              <a:rPr lang="en-US" smtClean="0"/>
              <a:t>3/21/2018</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381546B-83C4-479F-B3FD-9977BAB4666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That’s Entertainment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8619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questions</a:t>
            </a:r>
            <a:endParaRPr lang="en-US" dirty="0"/>
          </a:p>
        </p:txBody>
      </p:sp>
      <p:sp>
        <p:nvSpPr>
          <p:cNvPr id="3" name="Content Placeholder 2"/>
          <p:cNvSpPr>
            <a:spLocks noGrp="1"/>
          </p:cNvSpPr>
          <p:nvPr>
            <p:ph idx="1"/>
          </p:nvPr>
        </p:nvSpPr>
        <p:spPr/>
        <p:txBody>
          <a:bodyPr/>
          <a:lstStyle/>
          <a:p>
            <a:r>
              <a:rPr lang="en-US" dirty="0" smtClean="0"/>
              <a:t>How much television does the average American child watch per week?</a:t>
            </a:r>
          </a:p>
          <a:p>
            <a:pPr>
              <a:buFont typeface="Arial" panose="020B0604020202020204" pitchFamily="34" charset="0"/>
              <a:buChar char="•"/>
            </a:pPr>
            <a:r>
              <a:rPr lang="en-US" dirty="0"/>
              <a:t>	</a:t>
            </a:r>
            <a:r>
              <a:rPr lang="en-US" dirty="0" smtClean="0"/>
              <a:t>15 Hours</a:t>
            </a:r>
          </a:p>
          <a:p>
            <a:pPr>
              <a:buFont typeface="Arial" panose="020B0604020202020204" pitchFamily="34" charset="0"/>
              <a:buChar char="•"/>
            </a:pPr>
            <a:r>
              <a:rPr lang="en-US" dirty="0"/>
              <a:t>	</a:t>
            </a:r>
            <a:r>
              <a:rPr lang="en-US" dirty="0" smtClean="0">
                <a:solidFill>
                  <a:srgbClr val="FF0000"/>
                </a:solidFill>
              </a:rPr>
              <a:t>25 hours</a:t>
            </a:r>
          </a:p>
          <a:p>
            <a:pPr>
              <a:buFont typeface="Arial" panose="020B0604020202020204" pitchFamily="34" charset="0"/>
              <a:buChar char="•"/>
            </a:pPr>
            <a:r>
              <a:rPr lang="en-US" dirty="0"/>
              <a:t>	</a:t>
            </a:r>
            <a:r>
              <a:rPr lang="en-US" dirty="0" smtClean="0"/>
              <a:t>50 hours</a:t>
            </a:r>
          </a:p>
          <a:p>
            <a:pPr>
              <a:buFont typeface="Arial" panose="020B0604020202020204" pitchFamily="34" charset="0"/>
              <a:buChar char="•"/>
            </a:pPr>
            <a:r>
              <a:rPr lang="en-US" dirty="0"/>
              <a:t>	</a:t>
            </a:r>
            <a:r>
              <a:rPr lang="en-US" dirty="0" smtClean="0"/>
              <a:t>100 hours</a:t>
            </a:r>
            <a:endParaRPr lang="en-US" dirty="0"/>
          </a:p>
        </p:txBody>
      </p:sp>
    </p:spTree>
    <p:extLst>
      <p:ext uri="{BB962C8B-B14F-4D97-AF65-F5344CB8AC3E}">
        <p14:creationId xmlns:p14="http://schemas.microsoft.com/office/powerpoint/2010/main" val="422741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Questions</a:t>
            </a:r>
            <a:endParaRPr lang="en-US" dirty="0"/>
          </a:p>
        </p:txBody>
      </p:sp>
      <p:sp>
        <p:nvSpPr>
          <p:cNvPr id="3" name="Content Placeholder 2"/>
          <p:cNvSpPr>
            <a:spLocks noGrp="1"/>
          </p:cNvSpPr>
          <p:nvPr>
            <p:ph idx="1"/>
          </p:nvPr>
        </p:nvSpPr>
        <p:spPr/>
        <p:txBody>
          <a:bodyPr/>
          <a:lstStyle/>
          <a:p>
            <a:r>
              <a:rPr lang="en-US" dirty="0" smtClean="0"/>
              <a:t>In the United States, the government controls and owns a very large percentage of the media.</a:t>
            </a:r>
          </a:p>
          <a:p>
            <a:pPr>
              <a:buFont typeface="Arial" panose="020B0604020202020204" pitchFamily="34" charset="0"/>
              <a:buChar char="•"/>
            </a:pPr>
            <a:r>
              <a:rPr lang="en-US" dirty="0"/>
              <a:t>	</a:t>
            </a:r>
            <a:r>
              <a:rPr lang="en-US" dirty="0" smtClean="0"/>
              <a:t>True</a:t>
            </a:r>
          </a:p>
          <a:p>
            <a:pPr>
              <a:buFont typeface="Arial" panose="020B0604020202020204" pitchFamily="34" charset="0"/>
              <a:buChar char="•"/>
            </a:pPr>
            <a:r>
              <a:rPr lang="en-US" dirty="0"/>
              <a:t>	</a:t>
            </a:r>
            <a:r>
              <a:rPr lang="en-US" dirty="0" smtClean="0"/>
              <a:t>False</a:t>
            </a:r>
            <a:endParaRPr lang="en-US" dirty="0"/>
          </a:p>
        </p:txBody>
      </p:sp>
    </p:spTree>
    <p:extLst>
      <p:ext uri="{BB962C8B-B14F-4D97-AF65-F5344CB8AC3E}">
        <p14:creationId xmlns:p14="http://schemas.microsoft.com/office/powerpoint/2010/main" val="3331338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Questions</a:t>
            </a:r>
            <a:endParaRPr lang="en-US" dirty="0"/>
          </a:p>
        </p:txBody>
      </p:sp>
      <p:sp>
        <p:nvSpPr>
          <p:cNvPr id="3" name="Content Placeholder 2"/>
          <p:cNvSpPr>
            <a:spLocks noGrp="1"/>
          </p:cNvSpPr>
          <p:nvPr>
            <p:ph idx="1"/>
          </p:nvPr>
        </p:nvSpPr>
        <p:spPr/>
        <p:txBody>
          <a:bodyPr/>
          <a:lstStyle/>
          <a:p>
            <a:r>
              <a:rPr lang="en-US" dirty="0" smtClean="0"/>
              <a:t>In the United States, the government controls and owns a very large percentage of the media.</a:t>
            </a:r>
          </a:p>
          <a:p>
            <a:pPr>
              <a:buFont typeface="Arial" panose="020B0604020202020204" pitchFamily="34" charset="0"/>
              <a:buChar char="•"/>
            </a:pPr>
            <a:r>
              <a:rPr lang="en-US" dirty="0"/>
              <a:t>	</a:t>
            </a:r>
            <a:r>
              <a:rPr lang="en-US" dirty="0" smtClean="0"/>
              <a:t>True</a:t>
            </a:r>
          </a:p>
          <a:p>
            <a:pPr>
              <a:buFont typeface="Arial" panose="020B0604020202020204" pitchFamily="34" charset="0"/>
              <a:buChar char="•"/>
            </a:pPr>
            <a:r>
              <a:rPr lang="en-US" dirty="0"/>
              <a:t>	</a:t>
            </a:r>
            <a:r>
              <a:rPr lang="en-US" dirty="0" smtClean="0">
                <a:solidFill>
                  <a:srgbClr val="FF0000"/>
                </a:solidFill>
              </a:rPr>
              <a:t>False</a:t>
            </a:r>
            <a:endParaRPr lang="en-US" dirty="0">
              <a:solidFill>
                <a:srgbClr val="FF0000"/>
              </a:solidFill>
            </a:endParaRPr>
          </a:p>
        </p:txBody>
      </p:sp>
    </p:spTree>
    <p:extLst>
      <p:ext uri="{BB962C8B-B14F-4D97-AF65-F5344CB8AC3E}">
        <p14:creationId xmlns:p14="http://schemas.microsoft.com/office/powerpoint/2010/main" val="4267954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Questions</a:t>
            </a:r>
            <a:endParaRPr lang="en-US" dirty="0"/>
          </a:p>
        </p:txBody>
      </p:sp>
      <p:sp>
        <p:nvSpPr>
          <p:cNvPr id="3" name="Content Placeholder 2"/>
          <p:cNvSpPr>
            <a:spLocks noGrp="1"/>
          </p:cNvSpPr>
          <p:nvPr>
            <p:ph idx="1"/>
          </p:nvPr>
        </p:nvSpPr>
        <p:spPr/>
        <p:txBody>
          <a:bodyPr/>
          <a:lstStyle/>
          <a:p>
            <a:r>
              <a:rPr lang="en-US" dirty="0" smtClean="0"/>
              <a:t>Which of the following is not one of the six biggest media corporations in the United States?</a:t>
            </a:r>
          </a:p>
          <a:p>
            <a:pPr>
              <a:buFont typeface="Arial" panose="020B0604020202020204" pitchFamily="34" charset="0"/>
              <a:buChar char="•"/>
            </a:pPr>
            <a:r>
              <a:rPr lang="en-US" dirty="0"/>
              <a:t>	</a:t>
            </a:r>
            <a:r>
              <a:rPr lang="en-US" dirty="0" smtClean="0"/>
              <a:t>Disney</a:t>
            </a:r>
          </a:p>
          <a:p>
            <a:pPr>
              <a:buFont typeface="Arial" panose="020B0604020202020204" pitchFamily="34" charset="0"/>
              <a:buChar char="•"/>
            </a:pPr>
            <a:r>
              <a:rPr lang="en-US" dirty="0"/>
              <a:t>	</a:t>
            </a:r>
            <a:r>
              <a:rPr lang="en-US" dirty="0" smtClean="0"/>
              <a:t>Time Warner</a:t>
            </a:r>
          </a:p>
          <a:p>
            <a:pPr>
              <a:buFont typeface="Arial" panose="020B0604020202020204" pitchFamily="34" charset="0"/>
              <a:buChar char="•"/>
            </a:pPr>
            <a:r>
              <a:rPr lang="en-US" dirty="0" smtClean="0"/>
              <a:t>	Microsoft</a:t>
            </a:r>
          </a:p>
          <a:p>
            <a:pPr>
              <a:buFont typeface="Arial" panose="020B0604020202020204" pitchFamily="34" charset="0"/>
              <a:buChar char="•"/>
            </a:pPr>
            <a:r>
              <a:rPr lang="en-US" dirty="0"/>
              <a:t>	</a:t>
            </a:r>
            <a:r>
              <a:rPr lang="en-US" dirty="0" smtClean="0"/>
              <a:t>Viacom</a:t>
            </a:r>
            <a:endParaRPr lang="en-US" dirty="0"/>
          </a:p>
        </p:txBody>
      </p:sp>
    </p:spTree>
    <p:extLst>
      <p:ext uri="{BB962C8B-B14F-4D97-AF65-F5344CB8AC3E}">
        <p14:creationId xmlns:p14="http://schemas.microsoft.com/office/powerpoint/2010/main" val="1078997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Questions</a:t>
            </a:r>
            <a:endParaRPr lang="en-US" dirty="0"/>
          </a:p>
        </p:txBody>
      </p:sp>
      <p:sp>
        <p:nvSpPr>
          <p:cNvPr id="3" name="Content Placeholder 2"/>
          <p:cNvSpPr>
            <a:spLocks noGrp="1"/>
          </p:cNvSpPr>
          <p:nvPr>
            <p:ph idx="1"/>
          </p:nvPr>
        </p:nvSpPr>
        <p:spPr/>
        <p:txBody>
          <a:bodyPr/>
          <a:lstStyle/>
          <a:p>
            <a:r>
              <a:rPr lang="en-US" dirty="0" smtClean="0"/>
              <a:t>Which of the following is not one of the five biggest media corporations in the United States?</a:t>
            </a:r>
          </a:p>
          <a:p>
            <a:pPr>
              <a:buFont typeface="Arial" panose="020B0604020202020204" pitchFamily="34" charset="0"/>
              <a:buChar char="•"/>
            </a:pPr>
            <a:r>
              <a:rPr lang="en-US" dirty="0"/>
              <a:t>	</a:t>
            </a:r>
            <a:r>
              <a:rPr lang="en-US" dirty="0" smtClean="0"/>
              <a:t>Disney</a:t>
            </a:r>
          </a:p>
          <a:p>
            <a:pPr>
              <a:buFont typeface="Arial" panose="020B0604020202020204" pitchFamily="34" charset="0"/>
              <a:buChar char="•"/>
            </a:pPr>
            <a:r>
              <a:rPr lang="en-US" dirty="0"/>
              <a:t>	</a:t>
            </a:r>
            <a:r>
              <a:rPr lang="en-US" dirty="0" smtClean="0"/>
              <a:t>Time Warner</a:t>
            </a:r>
          </a:p>
          <a:p>
            <a:pPr>
              <a:buFont typeface="Arial" panose="020B0604020202020204" pitchFamily="34" charset="0"/>
              <a:buChar char="•"/>
            </a:pPr>
            <a:r>
              <a:rPr lang="en-US" dirty="0" smtClean="0"/>
              <a:t>	</a:t>
            </a:r>
            <a:r>
              <a:rPr lang="en-US" dirty="0" smtClean="0">
                <a:solidFill>
                  <a:srgbClr val="FF0000"/>
                </a:solidFill>
              </a:rPr>
              <a:t>Microsoft</a:t>
            </a:r>
          </a:p>
          <a:p>
            <a:pPr>
              <a:buFont typeface="Arial" panose="020B0604020202020204" pitchFamily="34" charset="0"/>
              <a:buChar char="•"/>
            </a:pPr>
            <a:r>
              <a:rPr lang="en-US" dirty="0"/>
              <a:t>	</a:t>
            </a:r>
            <a:r>
              <a:rPr lang="en-US" dirty="0" smtClean="0"/>
              <a:t>Viacom</a:t>
            </a:r>
            <a:endParaRPr lang="en-US" dirty="0"/>
          </a:p>
        </p:txBody>
      </p:sp>
    </p:spTree>
    <p:extLst>
      <p:ext uri="{BB962C8B-B14F-4D97-AF65-F5344CB8AC3E}">
        <p14:creationId xmlns:p14="http://schemas.microsoft.com/office/powerpoint/2010/main" val="2766083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Questions</a:t>
            </a:r>
            <a:endParaRPr lang="en-US" dirty="0"/>
          </a:p>
        </p:txBody>
      </p:sp>
      <p:sp>
        <p:nvSpPr>
          <p:cNvPr id="3" name="Content Placeholder 2"/>
          <p:cNvSpPr>
            <a:spLocks noGrp="1"/>
          </p:cNvSpPr>
          <p:nvPr>
            <p:ph idx="1"/>
          </p:nvPr>
        </p:nvSpPr>
        <p:spPr/>
        <p:txBody>
          <a:bodyPr/>
          <a:lstStyle/>
          <a:p>
            <a:r>
              <a:rPr lang="en-US" dirty="0" smtClean="0"/>
              <a:t>The link between violence in the media and school shootings has been proven to be direct.	</a:t>
            </a:r>
          </a:p>
          <a:p>
            <a:pPr>
              <a:buFont typeface="Arial" panose="020B0604020202020204" pitchFamily="34" charset="0"/>
              <a:buChar char="•"/>
            </a:pPr>
            <a:r>
              <a:rPr lang="en-US" dirty="0"/>
              <a:t>	</a:t>
            </a:r>
            <a:r>
              <a:rPr lang="en-US" dirty="0" smtClean="0"/>
              <a:t>True</a:t>
            </a:r>
          </a:p>
          <a:p>
            <a:pPr>
              <a:buFont typeface="Arial" panose="020B0604020202020204" pitchFamily="34" charset="0"/>
              <a:buChar char="•"/>
            </a:pPr>
            <a:r>
              <a:rPr lang="en-US" dirty="0"/>
              <a:t>	</a:t>
            </a:r>
            <a:r>
              <a:rPr lang="en-US" dirty="0" smtClean="0"/>
              <a:t>False</a:t>
            </a:r>
            <a:endParaRPr lang="en-US" dirty="0"/>
          </a:p>
        </p:txBody>
      </p:sp>
    </p:spTree>
    <p:extLst>
      <p:ext uri="{BB962C8B-B14F-4D97-AF65-F5344CB8AC3E}">
        <p14:creationId xmlns:p14="http://schemas.microsoft.com/office/powerpoint/2010/main" val="3780657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Questions</a:t>
            </a:r>
            <a:endParaRPr lang="en-US" dirty="0"/>
          </a:p>
        </p:txBody>
      </p:sp>
      <p:sp>
        <p:nvSpPr>
          <p:cNvPr id="3" name="Content Placeholder 2"/>
          <p:cNvSpPr>
            <a:spLocks noGrp="1"/>
          </p:cNvSpPr>
          <p:nvPr>
            <p:ph idx="1"/>
          </p:nvPr>
        </p:nvSpPr>
        <p:spPr/>
        <p:txBody>
          <a:bodyPr/>
          <a:lstStyle/>
          <a:p>
            <a:r>
              <a:rPr lang="en-US" dirty="0" smtClean="0"/>
              <a:t>The link between violence in the media and school shootings has been proven to be direct.	</a:t>
            </a:r>
          </a:p>
          <a:p>
            <a:pPr>
              <a:buFont typeface="Arial" panose="020B0604020202020204" pitchFamily="34" charset="0"/>
              <a:buChar char="•"/>
            </a:pPr>
            <a:r>
              <a:rPr lang="en-US" dirty="0"/>
              <a:t>	</a:t>
            </a:r>
            <a:r>
              <a:rPr lang="en-US" dirty="0" smtClean="0"/>
              <a:t>True</a:t>
            </a:r>
          </a:p>
          <a:p>
            <a:pPr>
              <a:buFont typeface="Arial" panose="020B0604020202020204" pitchFamily="34" charset="0"/>
              <a:buChar char="•"/>
            </a:pPr>
            <a:r>
              <a:rPr lang="en-US" dirty="0"/>
              <a:t>	</a:t>
            </a:r>
            <a:r>
              <a:rPr lang="en-US" dirty="0" smtClean="0">
                <a:solidFill>
                  <a:srgbClr val="FF0000"/>
                </a:solidFill>
              </a:rPr>
              <a:t>False</a:t>
            </a:r>
            <a:endParaRPr lang="en-US" dirty="0">
              <a:solidFill>
                <a:srgbClr val="FF0000"/>
              </a:solidFill>
            </a:endParaRPr>
          </a:p>
        </p:txBody>
      </p:sp>
    </p:spTree>
    <p:extLst>
      <p:ext uri="{BB962C8B-B14F-4D97-AF65-F5344CB8AC3E}">
        <p14:creationId xmlns:p14="http://schemas.microsoft.com/office/powerpoint/2010/main" val="741555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questions	</a:t>
            </a:r>
            <a:endParaRPr lang="en-US" dirty="0"/>
          </a:p>
        </p:txBody>
      </p:sp>
      <p:sp>
        <p:nvSpPr>
          <p:cNvPr id="3" name="Content Placeholder 2"/>
          <p:cNvSpPr>
            <a:spLocks noGrp="1"/>
          </p:cNvSpPr>
          <p:nvPr>
            <p:ph idx="1"/>
          </p:nvPr>
        </p:nvSpPr>
        <p:spPr/>
        <p:txBody>
          <a:bodyPr/>
          <a:lstStyle/>
          <a:p>
            <a:r>
              <a:rPr lang="en-US" dirty="0" smtClean="0"/>
              <a:t>Media _______ refers to a worldwide educational movement that aims to teach people to understand how the media affect both individuals and society as a whole.</a:t>
            </a:r>
          </a:p>
          <a:p>
            <a:pPr>
              <a:buFont typeface="Arial" panose="020B0604020202020204" pitchFamily="34" charset="0"/>
              <a:buChar char="•"/>
            </a:pPr>
            <a:r>
              <a:rPr lang="en-US" dirty="0"/>
              <a:t>	</a:t>
            </a:r>
            <a:r>
              <a:rPr lang="en-US" dirty="0" smtClean="0"/>
              <a:t>literacy</a:t>
            </a:r>
          </a:p>
          <a:p>
            <a:pPr>
              <a:buFont typeface="Arial" panose="020B0604020202020204" pitchFamily="34" charset="0"/>
              <a:buChar char="•"/>
            </a:pPr>
            <a:r>
              <a:rPr lang="en-US" dirty="0"/>
              <a:t>	</a:t>
            </a:r>
            <a:r>
              <a:rPr lang="en-US" dirty="0" smtClean="0"/>
              <a:t>consolidation</a:t>
            </a:r>
          </a:p>
          <a:p>
            <a:pPr>
              <a:buFont typeface="Arial" panose="020B0604020202020204" pitchFamily="34" charset="0"/>
              <a:buChar char="•"/>
            </a:pPr>
            <a:r>
              <a:rPr lang="en-US" dirty="0"/>
              <a:t>	</a:t>
            </a:r>
            <a:r>
              <a:rPr lang="en-US" dirty="0" smtClean="0"/>
              <a:t>socialization</a:t>
            </a:r>
          </a:p>
          <a:p>
            <a:pPr>
              <a:buFont typeface="Arial" panose="020B0604020202020204" pitchFamily="34" charset="0"/>
              <a:buChar char="•"/>
            </a:pPr>
            <a:r>
              <a:rPr lang="en-US" dirty="0"/>
              <a:t>	</a:t>
            </a:r>
            <a:r>
              <a:rPr lang="en-US" dirty="0" smtClean="0"/>
              <a:t>effects</a:t>
            </a:r>
            <a:endParaRPr lang="en-US" dirty="0"/>
          </a:p>
        </p:txBody>
      </p:sp>
    </p:spTree>
    <p:extLst>
      <p:ext uri="{BB962C8B-B14F-4D97-AF65-F5344CB8AC3E}">
        <p14:creationId xmlns:p14="http://schemas.microsoft.com/office/powerpoint/2010/main" val="3088578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questions	</a:t>
            </a:r>
            <a:endParaRPr lang="en-US" dirty="0"/>
          </a:p>
        </p:txBody>
      </p:sp>
      <p:sp>
        <p:nvSpPr>
          <p:cNvPr id="3" name="Content Placeholder 2"/>
          <p:cNvSpPr>
            <a:spLocks noGrp="1"/>
          </p:cNvSpPr>
          <p:nvPr>
            <p:ph idx="1"/>
          </p:nvPr>
        </p:nvSpPr>
        <p:spPr/>
        <p:txBody>
          <a:bodyPr/>
          <a:lstStyle/>
          <a:p>
            <a:r>
              <a:rPr lang="en-US" dirty="0" smtClean="0"/>
              <a:t>Media _______ refers to a worldwide educational movement that aims to teach people to understand how the media affect both individuals and society as a whole.</a:t>
            </a:r>
          </a:p>
          <a:p>
            <a:pPr>
              <a:buFont typeface="Arial" panose="020B0604020202020204" pitchFamily="34" charset="0"/>
              <a:buChar char="•"/>
            </a:pPr>
            <a:r>
              <a:rPr lang="en-US" dirty="0"/>
              <a:t>	</a:t>
            </a:r>
            <a:r>
              <a:rPr lang="en-US" dirty="0" smtClean="0">
                <a:solidFill>
                  <a:srgbClr val="C00000"/>
                </a:solidFill>
              </a:rPr>
              <a:t>literacy</a:t>
            </a:r>
          </a:p>
          <a:p>
            <a:pPr>
              <a:buFont typeface="Arial" panose="020B0604020202020204" pitchFamily="34" charset="0"/>
              <a:buChar char="•"/>
            </a:pPr>
            <a:r>
              <a:rPr lang="en-US" dirty="0"/>
              <a:t>	</a:t>
            </a:r>
            <a:r>
              <a:rPr lang="en-US" dirty="0" smtClean="0"/>
              <a:t>consolidation</a:t>
            </a:r>
          </a:p>
          <a:p>
            <a:pPr>
              <a:buFont typeface="Arial" panose="020B0604020202020204" pitchFamily="34" charset="0"/>
              <a:buChar char="•"/>
            </a:pPr>
            <a:r>
              <a:rPr lang="en-US" dirty="0"/>
              <a:t>	</a:t>
            </a:r>
            <a:r>
              <a:rPr lang="en-US" dirty="0" smtClean="0"/>
              <a:t>socialization</a:t>
            </a:r>
          </a:p>
          <a:p>
            <a:pPr>
              <a:buFont typeface="Arial" panose="020B0604020202020204" pitchFamily="34" charset="0"/>
              <a:buChar char="•"/>
            </a:pPr>
            <a:r>
              <a:rPr lang="en-US" dirty="0"/>
              <a:t>	</a:t>
            </a:r>
            <a:r>
              <a:rPr lang="en-US" dirty="0" smtClean="0"/>
              <a:t>effects</a:t>
            </a:r>
            <a:endParaRPr lang="en-US" dirty="0"/>
          </a:p>
        </p:txBody>
      </p:sp>
    </p:spTree>
    <p:extLst>
      <p:ext uri="{BB962C8B-B14F-4D97-AF65-F5344CB8AC3E}">
        <p14:creationId xmlns:p14="http://schemas.microsoft.com/office/powerpoint/2010/main" val="289445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Objectives	</a:t>
            </a:r>
            <a:endParaRPr lang="en-US" dirty="0"/>
          </a:p>
        </p:txBody>
      </p:sp>
      <p:sp>
        <p:nvSpPr>
          <p:cNvPr id="3" name="Content Placeholder 2"/>
          <p:cNvSpPr>
            <a:spLocks noGrp="1"/>
          </p:cNvSpPr>
          <p:nvPr>
            <p:ph idx="1"/>
          </p:nvPr>
        </p:nvSpPr>
        <p:spPr/>
        <p:txBody>
          <a:bodyPr>
            <a:noAutofit/>
          </a:bodyPr>
          <a:lstStyle/>
          <a:p>
            <a:r>
              <a:rPr lang="en-US" sz="3200" dirty="0" smtClean="0"/>
              <a:t>Discuss the significant portion of time people spend using media</a:t>
            </a:r>
          </a:p>
          <a:p>
            <a:r>
              <a:rPr lang="en-US" sz="3200" dirty="0" smtClean="0"/>
              <a:t>Identify the corporations that control the media</a:t>
            </a:r>
          </a:p>
          <a:p>
            <a:r>
              <a:rPr lang="en-US" sz="3200" dirty="0" smtClean="0"/>
              <a:t>Explain how the media powerfully impacts people’s behavior, attitude and socialization</a:t>
            </a:r>
            <a:endParaRPr lang="en-US" sz="3200" dirty="0"/>
          </a:p>
        </p:txBody>
      </p:sp>
    </p:spTree>
    <p:extLst>
      <p:ext uri="{BB962C8B-B14F-4D97-AF65-F5344CB8AC3E}">
        <p14:creationId xmlns:p14="http://schemas.microsoft.com/office/powerpoint/2010/main" val="3878726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noAutofit/>
          </a:bodyPr>
          <a:lstStyle/>
          <a:p>
            <a:r>
              <a:rPr lang="en-US" sz="2000" dirty="0" smtClean="0"/>
              <a:t>Media – this term refers to kinds of technology that people use to communicate information.  Media is the plural form of medium.</a:t>
            </a:r>
          </a:p>
          <a:p>
            <a:r>
              <a:rPr lang="en-US" sz="2000" dirty="0" smtClean="0"/>
              <a:t>Media Literacy – This is a worldwide educational movement that aims to teach people to understand how the media effect both individuals and society as a whole</a:t>
            </a:r>
          </a:p>
          <a:p>
            <a:r>
              <a:rPr lang="en-US" sz="2000" dirty="0" smtClean="0"/>
              <a:t>Popular Culture – Media that people use in their everyday lives primarily for entertainment and pleasure, as opposed to more serious uses.  Although popular culture can have artistic value, we generally thing of pop culture as material that’s part of “everyday life” (like reality TV, hip-hop, video games, or People magazine) as opposed to sophisticated “high” culture (like opera or sculpture).</a:t>
            </a:r>
            <a:endParaRPr lang="en-US" sz="2000" dirty="0"/>
          </a:p>
        </p:txBody>
      </p:sp>
    </p:spTree>
    <p:extLst>
      <p:ext uri="{BB962C8B-B14F-4D97-AF65-F5344CB8AC3E}">
        <p14:creationId xmlns:p14="http://schemas.microsoft.com/office/powerpoint/2010/main" val="2627464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a:t>
            </a:r>
            <a:endParaRPr lang="en-US" dirty="0"/>
          </a:p>
        </p:txBody>
      </p:sp>
      <p:sp>
        <p:nvSpPr>
          <p:cNvPr id="3" name="Content Placeholder 2"/>
          <p:cNvSpPr>
            <a:spLocks noGrp="1"/>
          </p:cNvSpPr>
          <p:nvPr>
            <p:ph idx="1"/>
          </p:nvPr>
        </p:nvSpPr>
        <p:spPr/>
        <p:txBody>
          <a:bodyPr>
            <a:noAutofit/>
          </a:bodyPr>
          <a:lstStyle/>
          <a:p>
            <a:r>
              <a:rPr lang="en-US" sz="2800" dirty="0" smtClean="0"/>
              <a:t>Young people spend a significant portion of their lives using the media.</a:t>
            </a:r>
          </a:p>
          <a:p>
            <a:r>
              <a:rPr lang="en-US" sz="2800" dirty="0" smtClean="0"/>
              <a:t>Research shows that the average American watches between twenty-four to twenty-eight hours of TV per week.  Over a lifetime, this comes to about 7 to 9 years of our lives.  This comes to about 3 years worth of TV commercials</a:t>
            </a:r>
          </a:p>
        </p:txBody>
      </p:sp>
    </p:spTree>
    <p:extLst>
      <p:ext uri="{BB962C8B-B14F-4D97-AF65-F5344CB8AC3E}">
        <p14:creationId xmlns:p14="http://schemas.microsoft.com/office/powerpoint/2010/main" val="29362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a:t>
            </a:r>
            <a:endParaRPr lang="en-US" dirty="0"/>
          </a:p>
        </p:txBody>
      </p:sp>
      <p:sp>
        <p:nvSpPr>
          <p:cNvPr id="3" name="Content Placeholder 2"/>
          <p:cNvSpPr>
            <a:spLocks noGrp="1"/>
          </p:cNvSpPr>
          <p:nvPr>
            <p:ph idx="1"/>
          </p:nvPr>
        </p:nvSpPr>
        <p:spPr/>
        <p:txBody>
          <a:bodyPr/>
          <a:lstStyle/>
          <a:p>
            <a:r>
              <a:rPr lang="en-US" dirty="0" smtClean="0"/>
              <a:t>Do you know these people?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76400"/>
            <a:ext cx="1762125"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1390650"/>
            <a:ext cx="1885950" cy="241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2209800"/>
            <a:ext cx="15240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1343025"/>
            <a:ext cx="1847850"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2350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a:t>
            </a:r>
            <a:endParaRPr lang="en-US" dirty="0"/>
          </a:p>
        </p:txBody>
      </p:sp>
      <p:sp>
        <p:nvSpPr>
          <p:cNvPr id="3" name="Content Placeholder 2"/>
          <p:cNvSpPr>
            <a:spLocks noGrp="1"/>
          </p:cNvSpPr>
          <p:nvPr>
            <p:ph idx="1"/>
          </p:nvPr>
        </p:nvSpPr>
        <p:spPr/>
        <p:txBody>
          <a:bodyPr/>
          <a:lstStyle/>
          <a:p>
            <a:r>
              <a:rPr lang="en-US" dirty="0" smtClean="0"/>
              <a:t>Do you know these people?</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524000"/>
            <a:ext cx="1762125" cy="2600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1503528"/>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3799" y="1524000"/>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0284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owns’ the media</a:t>
            </a:r>
            <a:endParaRPr lang="en-US" dirty="0"/>
          </a:p>
        </p:txBody>
      </p:sp>
      <p:sp>
        <p:nvSpPr>
          <p:cNvPr id="3" name="Content Placeholder 2"/>
          <p:cNvSpPr>
            <a:spLocks noGrp="1"/>
          </p:cNvSpPr>
          <p:nvPr>
            <p:ph idx="1"/>
          </p:nvPr>
        </p:nvSpPr>
        <p:spPr/>
        <p:txBody>
          <a:bodyPr/>
          <a:lstStyle/>
          <a:p>
            <a:r>
              <a:rPr lang="en-US" dirty="0" smtClean="0"/>
              <a:t>GE – Comcast, NBC, Universal Pictures</a:t>
            </a:r>
          </a:p>
          <a:p>
            <a:r>
              <a:rPr lang="en-US" dirty="0" smtClean="0"/>
              <a:t>News-Corp – Fox, Wall Street Journal, New York Post</a:t>
            </a:r>
          </a:p>
          <a:p>
            <a:r>
              <a:rPr lang="en-US" dirty="0" smtClean="0"/>
              <a:t>Disney – ABC, ESPN, Pixar, Miramax, Marvel Studios</a:t>
            </a:r>
          </a:p>
          <a:p>
            <a:r>
              <a:rPr lang="en-US" dirty="0" smtClean="0"/>
              <a:t>Viacom – MTV, Nick Jr. BET, CMT, Paramount Pictures</a:t>
            </a:r>
          </a:p>
          <a:p>
            <a:r>
              <a:rPr lang="en-US" dirty="0" smtClean="0"/>
              <a:t>Time Warner – CNN, HBO, Time, Warner Bros.</a:t>
            </a:r>
          </a:p>
          <a:p>
            <a:r>
              <a:rPr lang="en-US" dirty="0" smtClean="0"/>
              <a:t>CBS – Showtime, Smithsonian Channel, NFL.com, Jeopardy, 60 Minutes</a:t>
            </a:r>
            <a:endParaRPr lang="en-US" dirty="0"/>
          </a:p>
        </p:txBody>
      </p:sp>
    </p:spTree>
    <p:extLst>
      <p:ext uri="{BB962C8B-B14F-4D97-AF65-F5344CB8AC3E}">
        <p14:creationId xmlns:p14="http://schemas.microsoft.com/office/powerpoint/2010/main" val="647043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attitudes, &amp; socialization</a:t>
            </a:r>
            <a:endParaRPr lang="en-US" dirty="0"/>
          </a:p>
        </p:txBody>
      </p:sp>
      <p:sp>
        <p:nvSpPr>
          <p:cNvPr id="3" name="Content Placeholder 2"/>
          <p:cNvSpPr>
            <a:spLocks noGrp="1"/>
          </p:cNvSpPr>
          <p:nvPr>
            <p:ph idx="1"/>
          </p:nvPr>
        </p:nvSpPr>
        <p:spPr/>
        <p:txBody>
          <a:bodyPr/>
          <a:lstStyle/>
          <a:p>
            <a:r>
              <a:rPr lang="en-US" dirty="0" smtClean="0"/>
              <a:t>Behavior – an action, or something that someone does.  Although we have free will, many things influence our behavior – our families, our peers, our religious institutions, our schools, and of course the media.</a:t>
            </a:r>
          </a:p>
          <a:p>
            <a:r>
              <a:rPr lang="en-US" dirty="0" smtClean="0"/>
              <a:t>Attitudes – ideas that we walk around with in our head about how the world works.  Attitudes lead to behaviors.</a:t>
            </a:r>
          </a:p>
          <a:p>
            <a:r>
              <a:rPr lang="en-US" dirty="0" smtClean="0"/>
              <a:t>Socialization – the process through which a person learns about the norms of one’s culture, including how one is supposed to behave in various situations, which values one is supposed to consider to be important, and the roles that men and women are supposed to play.  This is the process through which we learn how to “fit in”</a:t>
            </a:r>
            <a:endParaRPr lang="en-US" dirty="0"/>
          </a:p>
        </p:txBody>
      </p:sp>
    </p:spTree>
    <p:extLst>
      <p:ext uri="{BB962C8B-B14F-4D97-AF65-F5344CB8AC3E}">
        <p14:creationId xmlns:p14="http://schemas.microsoft.com/office/powerpoint/2010/main" val="3891973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questions</a:t>
            </a:r>
            <a:endParaRPr lang="en-US" dirty="0"/>
          </a:p>
        </p:txBody>
      </p:sp>
      <p:sp>
        <p:nvSpPr>
          <p:cNvPr id="3" name="Content Placeholder 2"/>
          <p:cNvSpPr>
            <a:spLocks noGrp="1"/>
          </p:cNvSpPr>
          <p:nvPr>
            <p:ph idx="1"/>
          </p:nvPr>
        </p:nvSpPr>
        <p:spPr/>
        <p:txBody>
          <a:bodyPr/>
          <a:lstStyle/>
          <a:p>
            <a:r>
              <a:rPr lang="en-US" dirty="0" smtClean="0"/>
              <a:t>How much television does the average American child watch per week?</a:t>
            </a:r>
          </a:p>
          <a:p>
            <a:pPr>
              <a:buFont typeface="Arial" panose="020B0604020202020204" pitchFamily="34" charset="0"/>
              <a:buChar char="•"/>
            </a:pPr>
            <a:r>
              <a:rPr lang="en-US" dirty="0"/>
              <a:t>	</a:t>
            </a:r>
            <a:r>
              <a:rPr lang="en-US" dirty="0" smtClean="0"/>
              <a:t>15 Hours</a:t>
            </a:r>
          </a:p>
          <a:p>
            <a:pPr>
              <a:buFont typeface="Arial" panose="020B0604020202020204" pitchFamily="34" charset="0"/>
              <a:buChar char="•"/>
            </a:pPr>
            <a:r>
              <a:rPr lang="en-US" dirty="0"/>
              <a:t>	</a:t>
            </a:r>
            <a:r>
              <a:rPr lang="en-US" dirty="0" smtClean="0"/>
              <a:t>25 hours</a:t>
            </a:r>
          </a:p>
          <a:p>
            <a:pPr>
              <a:buFont typeface="Arial" panose="020B0604020202020204" pitchFamily="34" charset="0"/>
              <a:buChar char="•"/>
            </a:pPr>
            <a:r>
              <a:rPr lang="en-US" dirty="0"/>
              <a:t>	</a:t>
            </a:r>
            <a:r>
              <a:rPr lang="en-US" dirty="0" smtClean="0"/>
              <a:t>50 hours</a:t>
            </a:r>
          </a:p>
          <a:p>
            <a:pPr>
              <a:buFont typeface="Arial" panose="020B0604020202020204" pitchFamily="34" charset="0"/>
              <a:buChar char="•"/>
            </a:pPr>
            <a:r>
              <a:rPr lang="en-US" dirty="0"/>
              <a:t>	</a:t>
            </a:r>
            <a:r>
              <a:rPr lang="en-US" dirty="0" smtClean="0"/>
              <a:t>100 hours</a:t>
            </a:r>
            <a:endParaRPr lang="en-US" dirty="0"/>
          </a:p>
        </p:txBody>
      </p:sp>
    </p:spTree>
    <p:extLst>
      <p:ext uri="{BB962C8B-B14F-4D97-AF65-F5344CB8AC3E}">
        <p14:creationId xmlns:p14="http://schemas.microsoft.com/office/powerpoint/2010/main" val="12358574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152</TotalTime>
  <Words>643</Words>
  <Application>Microsoft Office PowerPoint</Application>
  <PresentationFormat>On-screen Show (4:3)</PresentationFormat>
  <Paragraphs>79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Franklin Gothic Book</vt:lpstr>
      <vt:lpstr>Franklin Gothic Medium</vt:lpstr>
      <vt:lpstr>Tunga</vt:lpstr>
      <vt:lpstr>Wingdings</vt:lpstr>
      <vt:lpstr>Angles</vt:lpstr>
      <vt:lpstr>That’s Entertainment</vt:lpstr>
      <vt:lpstr>Today’s Objectives </vt:lpstr>
      <vt:lpstr>Vocabulary</vt:lpstr>
      <vt:lpstr>People </vt:lpstr>
      <vt:lpstr>Media</vt:lpstr>
      <vt:lpstr>Media</vt:lpstr>
      <vt:lpstr>Who owns’ the media</vt:lpstr>
      <vt:lpstr>Behavior, attitudes, &amp; socialization</vt:lpstr>
      <vt:lpstr>Review questions</vt:lpstr>
      <vt:lpstr>Review questions</vt:lpstr>
      <vt:lpstr>Review Questions</vt:lpstr>
      <vt:lpstr>Review Questions</vt:lpstr>
      <vt:lpstr>Review Questions</vt:lpstr>
      <vt:lpstr>Review Questions</vt:lpstr>
      <vt:lpstr>Review Questions</vt:lpstr>
      <vt:lpstr>Review Questions</vt:lpstr>
      <vt:lpstr>Review questions </vt:lpstr>
      <vt:lpstr>Review questions </vt:lpstr>
    </vt:vector>
  </TitlesOfParts>
  <Company>Imagine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That’s Entertainment</dc:title>
  <dc:creator>Imagine Schools Southwestern Group</dc:creator>
  <cp:lastModifiedBy>Imagine Schools Southwestern Group</cp:lastModifiedBy>
  <cp:revision>7</cp:revision>
  <dcterms:created xsi:type="dcterms:W3CDTF">2013-10-22T18:14:39Z</dcterms:created>
  <dcterms:modified xsi:type="dcterms:W3CDTF">2018-03-21T16:34:09Z</dcterms:modified>
</cp:coreProperties>
</file>